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60" r:id="rId5"/>
    <p:sldId id="273" r:id="rId6"/>
    <p:sldId id="261" r:id="rId7"/>
    <p:sldId id="262" r:id="rId8"/>
    <p:sldId id="269" r:id="rId9"/>
    <p:sldId id="274" r:id="rId10"/>
    <p:sldId id="275" r:id="rId11"/>
    <p:sldId id="271" r:id="rId12"/>
    <p:sldId id="278" r:id="rId13"/>
    <p:sldId id="272" r:id="rId14"/>
    <p:sldId id="259" r:id="rId15"/>
    <p:sldId id="263" r:id="rId16"/>
    <p:sldId id="276" r:id="rId17"/>
    <p:sldId id="264" r:id="rId18"/>
    <p:sldId id="268" r:id="rId19"/>
    <p:sldId id="277" r:id="rId20"/>
    <p:sldId id="279" r:id="rId21"/>
    <p:sldId id="280" r:id="rId22"/>
    <p:sldId id="281" r:id="rId23"/>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2098" y="-58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2">
        <a:schemeClr val="bg2"/>
      </p:bgRef>
    </p:bg>
    <p:spTree>
      <p:nvGrpSpPr>
        <p:cNvPr id="1" name=""/>
        <p:cNvGrpSpPr/>
        <p:nvPr/>
      </p:nvGrpSpPr>
      <p:grpSpPr>
        <a:xfrm>
          <a:off x="0" y="0"/>
          <a:ext cx="0" cy="0"/>
          <a:chOff x="0" y="0"/>
          <a:chExt cx="0" cy="0"/>
        </a:xfrm>
      </p:grpSpPr>
      <p:sp>
        <p:nvSpPr>
          <p:cNvPr id="7" name="Dowolny kształt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Dowolny kształt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ytuł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pl-PL" smtClean="0"/>
              <a:t>Kliknij, aby edytować styl</a:t>
            </a:r>
            <a:endParaRPr kumimoji="0" lang="en-US"/>
          </a:p>
        </p:txBody>
      </p:sp>
      <p:sp>
        <p:nvSpPr>
          <p:cNvPr id="17" name="Podtytuł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30" name="Symbol zastępczy daty 29"/>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19" name="Symbol zastępczy stopki 18"/>
          <p:cNvSpPr>
            <a:spLocks noGrp="1"/>
          </p:cNvSpPr>
          <p:nvPr>
            <p:ph type="ftr" sz="quarter" idx="11"/>
          </p:nvPr>
        </p:nvSpPr>
        <p:spPr/>
        <p:txBody>
          <a:bodyPr/>
          <a:lstStyle/>
          <a:p>
            <a:endParaRPr lang="de-DE"/>
          </a:p>
        </p:txBody>
      </p:sp>
      <p:sp>
        <p:nvSpPr>
          <p:cNvPr id="27" name="Symbol zastępczy numeru slajdu 26"/>
          <p:cNvSpPr>
            <a:spLocks noGrp="1"/>
          </p:cNvSpPr>
          <p:nvPr>
            <p:ph type="sldNum" sz="quarter" idx="12"/>
          </p:nvPr>
        </p:nvSpPr>
        <p:spPr/>
        <p:txBody>
          <a:bodyPr/>
          <a:lstStyle/>
          <a:p>
            <a:fld id="{A0064ED0-ACCD-4FAA-BC34-0907B8A5533C}" type="slidenum">
              <a:rPr lang="de-DE" smtClean="0"/>
              <a:pPr/>
              <a:t>‹#›</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5" name="Symbol zastępczy stopki 4"/>
          <p:cNvSpPr>
            <a:spLocks noGrp="1"/>
          </p:cNvSpPr>
          <p:nvPr>
            <p:ph type="ftr" sz="quarter" idx="11"/>
          </p:nvPr>
        </p:nvSpPr>
        <p:spPr/>
        <p:txBody>
          <a:bodyPr/>
          <a:lstStyle/>
          <a:p>
            <a:endParaRPr lang="de-DE"/>
          </a:p>
        </p:txBody>
      </p:sp>
      <p:sp>
        <p:nvSpPr>
          <p:cNvPr id="6" name="Symbol zastępczy numeru slajdu 5"/>
          <p:cNvSpPr>
            <a:spLocks noGrp="1"/>
          </p:cNvSpPr>
          <p:nvPr>
            <p:ph type="sldNum" sz="quarter" idx="12"/>
          </p:nvPr>
        </p:nvSpPr>
        <p:spPr/>
        <p:txBody>
          <a:bodyPr/>
          <a:lstStyle/>
          <a:p>
            <a:fld id="{A0064ED0-ACCD-4FAA-BC34-0907B8A5533C}" type="slidenum">
              <a:rPr lang="de-DE" smtClean="0"/>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5" name="Symbol zastępczy stopki 4"/>
          <p:cNvSpPr>
            <a:spLocks noGrp="1"/>
          </p:cNvSpPr>
          <p:nvPr>
            <p:ph type="ftr" sz="quarter" idx="11"/>
          </p:nvPr>
        </p:nvSpPr>
        <p:spPr/>
        <p:txBody>
          <a:bodyPr/>
          <a:lstStyle/>
          <a:p>
            <a:endParaRPr lang="de-DE"/>
          </a:p>
        </p:txBody>
      </p:sp>
      <p:sp>
        <p:nvSpPr>
          <p:cNvPr id="6" name="Symbol zastępczy numeru slajdu 5"/>
          <p:cNvSpPr>
            <a:spLocks noGrp="1"/>
          </p:cNvSpPr>
          <p:nvPr>
            <p:ph type="sldNum" sz="quarter" idx="12"/>
          </p:nvPr>
        </p:nvSpPr>
        <p:spPr/>
        <p:txBody>
          <a:bodyPr/>
          <a:lstStyle/>
          <a:p>
            <a:fld id="{A0064ED0-ACCD-4FAA-BC34-0907B8A5533C}" type="slidenum">
              <a:rPr lang="de-DE" smtClean="0"/>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lgn="l">
              <a:defRPr/>
            </a:lvl1pPr>
          </a:lstStyle>
          <a:p>
            <a:r>
              <a:rPr kumimoji="0" lang="pl-PL" smtClean="0"/>
              <a:t>Kliknij, aby edytować styl</a:t>
            </a:r>
            <a:endParaRPr kumimoji="0" lang="en-US"/>
          </a:p>
        </p:txBody>
      </p:sp>
      <p:sp>
        <p:nvSpPr>
          <p:cNvPr id="3" name="Symbol zastępczy zawartości 2"/>
          <p:cNvSpPr>
            <a:spLocks noGrp="1"/>
          </p:cNvSpPr>
          <p:nvPr>
            <p:ph idx="1"/>
          </p:nvPr>
        </p:nvSpPr>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5" name="Symbol zastępczy stopki 4"/>
          <p:cNvSpPr>
            <a:spLocks noGrp="1"/>
          </p:cNvSpPr>
          <p:nvPr>
            <p:ph type="ftr" sz="quarter" idx="11"/>
          </p:nvPr>
        </p:nvSpPr>
        <p:spPr/>
        <p:txBody>
          <a:bodyPr/>
          <a:lstStyle/>
          <a:p>
            <a:endParaRPr lang="de-DE"/>
          </a:p>
        </p:txBody>
      </p:sp>
      <p:sp>
        <p:nvSpPr>
          <p:cNvPr id="6" name="Symbol zastępczy numeru slajdu 5"/>
          <p:cNvSpPr>
            <a:spLocks noGrp="1"/>
          </p:cNvSpPr>
          <p:nvPr>
            <p:ph type="sldNum" sz="quarter" idx="12"/>
          </p:nvPr>
        </p:nvSpPr>
        <p:spPr/>
        <p:txBody>
          <a:bodyPr/>
          <a:lstStyle/>
          <a:p>
            <a:fld id="{A0064ED0-ACCD-4FAA-BC34-0907B8A5533C}" type="slidenum">
              <a:rPr lang="de-DE" smtClean="0"/>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2">
        <a:schemeClr val="bg2"/>
      </p:bgRef>
    </p:bg>
    <p:spTree>
      <p:nvGrpSpPr>
        <p:cNvPr id="1" name=""/>
        <p:cNvGrpSpPr/>
        <p:nvPr/>
      </p:nvGrpSpPr>
      <p:grpSpPr>
        <a:xfrm>
          <a:off x="0" y="0"/>
          <a:ext cx="0" cy="0"/>
          <a:chOff x="0" y="0"/>
          <a:chExt cx="0" cy="0"/>
        </a:xfrm>
      </p:grpSpPr>
      <p:sp>
        <p:nvSpPr>
          <p:cNvPr id="7" name="Dowolny kształt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Dowolny kształt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ytuł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5" name="Symbol zastępczy stopki 4"/>
          <p:cNvSpPr>
            <a:spLocks noGrp="1"/>
          </p:cNvSpPr>
          <p:nvPr>
            <p:ph type="ftr" sz="quarter" idx="11"/>
          </p:nvPr>
        </p:nvSpPr>
        <p:spPr/>
        <p:txBody>
          <a:bodyPr/>
          <a:lstStyle/>
          <a:p>
            <a:endParaRPr lang="de-DE"/>
          </a:p>
        </p:txBody>
      </p:sp>
      <p:sp>
        <p:nvSpPr>
          <p:cNvPr id="6" name="Symbol zastępczy numeru slajdu 5"/>
          <p:cNvSpPr>
            <a:spLocks noGrp="1"/>
          </p:cNvSpPr>
          <p:nvPr>
            <p:ph type="sldNum" sz="quarter" idx="12"/>
          </p:nvPr>
        </p:nvSpPr>
        <p:spPr/>
        <p:txBody>
          <a:bodyPr/>
          <a:lstStyle/>
          <a:p>
            <a:fld id="{A0064ED0-ACCD-4FAA-BC34-0907B8A5533C}" type="slidenum">
              <a:rPr lang="de-DE" smtClean="0"/>
              <a:pPr/>
              <a:t>‹#›</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7467600" cy="1143000"/>
          </a:xfrm>
        </p:spPr>
        <p:txBody>
          <a:bodyPr/>
          <a:lstStyle/>
          <a:p>
            <a:r>
              <a:rPr kumimoji="0" lang="pl-PL" smtClean="0"/>
              <a:t>Kliknij, aby edytować styl</a:t>
            </a:r>
            <a:endParaRPr kumimoji="0" lang="en-US"/>
          </a:p>
        </p:txBody>
      </p:sp>
      <p:sp>
        <p:nvSpPr>
          <p:cNvPr id="3" name="Symbol zastępczy zawartości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6" name="Symbol zastępczy stopki 5"/>
          <p:cNvSpPr>
            <a:spLocks noGrp="1"/>
          </p:cNvSpPr>
          <p:nvPr>
            <p:ph type="ftr" sz="quarter" idx="11"/>
          </p:nvPr>
        </p:nvSpPr>
        <p:spPr/>
        <p:txBody>
          <a:bodyPr/>
          <a:lstStyle/>
          <a:p>
            <a:endParaRPr lang="de-DE"/>
          </a:p>
        </p:txBody>
      </p:sp>
      <p:sp>
        <p:nvSpPr>
          <p:cNvPr id="7" name="Symbol zastępczy numeru slajdu 6"/>
          <p:cNvSpPr>
            <a:spLocks noGrp="1"/>
          </p:cNvSpPr>
          <p:nvPr>
            <p:ph type="sldNum" sz="quarter" idx="12"/>
          </p:nvPr>
        </p:nvSpPr>
        <p:spPr/>
        <p:txBody>
          <a:bodyPr/>
          <a:lstStyle/>
          <a:p>
            <a:fld id="{A0064ED0-ACCD-4FAA-BC34-0907B8A5533C}" type="slidenum">
              <a:rPr lang="de-DE" smtClean="0"/>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8229600" cy="1143000"/>
          </a:xfrm>
        </p:spPr>
        <p:txBody>
          <a:bodyPr anchor="ctr"/>
          <a:lstStyle>
            <a:lvl1pPr>
              <a:defRPr/>
            </a:lvl1pPr>
          </a:lstStyle>
          <a:p>
            <a:r>
              <a:rPr kumimoji="0" lang="pl-PL" smtClean="0"/>
              <a:t>Kliknij, aby edytować styl</a:t>
            </a:r>
            <a:endParaRPr kumimoji="0" lang="en-US"/>
          </a:p>
        </p:txBody>
      </p:sp>
      <p:sp>
        <p:nvSpPr>
          <p:cNvPr id="3" name="Symbol zastępczy tekstu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8" name="Symbol zastępczy stopki 7"/>
          <p:cNvSpPr>
            <a:spLocks noGrp="1"/>
          </p:cNvSpPr>
          <p:nvPr>
            <p:ph type="ftr" sz="quarter" idx="11"/>
          </p:nvPr>
        </p:nvSpPr>
        <p:spPr/>
        <p:txBody>
          <a:bodyPr/>
          <a:lstStyle/>
          <a:p>
            <a:endParaRPr lang="de-DE"/>
          </a:p>
        </p:txBody>
      </p:sp>
      <p:sp>
        <p:nvSpPr>
          <p:cNvPr id="9" name="Symbol zastępczy numeru slajdu 8"/>
          <p:cNvSpPr>
            <a:spLocks noGrp="1"/>
          </p:cNvSpPr>
          <p:nvPr>
            <p:ph type="sldNum" sz="quarter" idx="12"/>
          </p:nvPr>
        </p:nvSpPr>
        <p:spPr/>
        <p:txBody>
          <a:bodyPr/>
          <a:lstStyle/>
          <a:p>
            <a:fld id="{A0064ED0-ACCD-4FAA-BC34-0907B8A5533C}" type="slidenum">
              <a:rPr lang="de-DE" smtClean="0"/>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320"/>
            <a:ext cx="7470648" cy="1143000"/>
          </a:xfrm>
        </p:spPr>
        <p:txBody>
          <a:bodyPr anchor="ctr"/>
          <a:lstStyle>
            <a:lvl1pPr algn="l">
              <a:defRPr sz="4600"/>
            </a:lvl1pPr>
          </a:lstStyle>
          <a:p>
            <a:r>
              <a:rPr kumimoji="0" lang="pl-PL" smtClean="0"/>
              <a:t>Kliknij, aby edytować styl</a:t>
            </a:r>
            <a:endParaRPr kumimoji="0" lang="en-US"/>
          </a:p>
        </p:txBody>
      </p:sp>
      <p:sp>
        <p:nvSpPr>
          <p:cNvPr id="7" name="Symbol zastępczy daty 6"/>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8" name="Symbol zastępczy numeru slajdu 7"/>
          <p:cNvSpPr>
            <a:spLocks noGrp="1"/>
          </p:cNvSpPr>
          <p:nvPr>
            <p:ph type="sldNum" sz="quarter" idx="11"/>
          </p:nvPr>
        </p:nvSpPr>
        <p:spPr/>
        <p:txBody>
          <a:bodyPr/>
          <a:lstStyle/>
          <a:p>
            <a:fld id="{A0064ED0-ACCD-4FAA-BC34-0907B8A5533C}" type="slidenum">
              <a:rPr lang="de-DE" smtClean="0"/>
              <a:pPr/>
              <a:t>‹#›</a:t>
            </a:fld>
            <a:endParaRPr lang="de-DE"/>
          </a:p>
        </p:txBody>
      </p:sp>
      <p:sp>
        <p:nvSpPr>
          <p:cNvPr id="9" name="Symbol zastępczy stopki 8"/>
          <p:cNvSpPr>
            <a:spLocks noGrp="1"/>
          </p:cNvSpPr>
          <p:nvPr>
            <p:ph type="ftr" sz="quarter" idx="12"/>
          </p:nvPr>
        </p:nvSpPr>
        <p:spPr/>
        <p:txBody>
          <a:bodyPr/>
          <a:lstStyle/>
          <a:p>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3" name="Symbol zastępczy stopki 2"/>
          <p:cNvSpPr>
            <a:spLocks noGrp="1"/>
          </p:cNvSpPr>
          <p:nvPr>
            <p:ph type="ftr" sz="quarter" idx="11"/>
          </p:nvPr>
        </p:nvSpPr>
        <p:spPr/>
        <p:txBody>
          <a:bodyPr/>
          <a:lstStyle/>
          <a:p>
            <a:endParaRPr lang="de-DE"/>
          </a:p>
        </p:txBody>
      </p:sp>
      <p:sp>
        <p:nvSpPr>
          <p:cNvPr id="4" name="Symbol zastępczy numeru slajdu 3"/>
          <p:cNvSpPr>
            <a:spLocks noGrp="1"/>
          </p:cNvSpPr>
          <p:nvPr>
            <p:ph type="sldNum" sz="quarter" idx="12"/>
          </p:nvPr>
        </p:nvSpPr>
        <p:spPr/>
        <p:txBody>
          <a:bodyPr/>
          <a:lstStyle/>
          <a:p>
            <a:fld id="{A0064ED0-ACCD-4FAA-BC34-0907B8A5533C}" type="slidenum">
              <a:rPr lang="de-DE" smtClean="0"/>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pl-PL" smtClean="0"/>
              <a:t>Kliknij, aby edytować styl</a:t>
            </a:r>
            <a:endParaRPr kumimoji="0" lang="en-US"/>
          </a:p>
        </p:txBody>
      </p:sp>
      <p:sp>
        <p:nvSpPr>
          <p:cNvPr id="3" name="Symbol zastępczy tekstu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p>
            <a:fld id="{403B691C-5A08-429B-B1CA-4701E47BF0E5}" type="datetimeFigureOut">
              <a:rPr lang="de-DE" smtClean="0"/>
              <a:pPr/>
              <a:t>22.06.2022</a:t>
            </a:fld>
            <a:endParaRPr lang="de-DE"/>
          </a:p>
        </p:txBody>
      </p:sp>
      <p:sp>
        <p:nvSpPr>
          <p:cNvPr id="6" name="Symbol zastępczy stopki 5"/>
          <p:cNvSpPr>
            <a:spLocks noGrp="1"/>
          </p:cNvSpPr>
          <p:nvPr>
            <p:ph type="ftr" sz="quarter" idx="11"/>
          </p:nvPr>
        </p:nvSpPr>
        <p:spPr/>
        <p:txBody>
          <a:bodyPr/>
          <a:lstStyle/>
          <a:p>
            <a:endParaRPr lang="de-DE"/>
          </a:p>
        </p:txBody>
      </p:sp>
      <p:sp>
        <p:nvSpPr>
          <p:cNvPr id="7" name="Symbol zastępczy numeru slajdu 6"/>
          <p:cNvSpPr>
            <a:spLocks noGrp="1"/>
          </p:cNvSpPr>
          <p:nvPr>
            <p:ph type="sldNum" sz="quarter" idx="12"/>
          </p:nvPr>
        </p:nvSpPr>
        <p:spPr>
          <a:xfrm>
            <a:off x="8156448" y="6422064"/>
            <a:ext cx="762000" cy="365125"/>
          </a:xfrm>
        </p:spPr>
        <p:txBody>
          <a:bodyPr/>
          <a:lstStyle/>
          <a:p>
            <a:fld id="{A0064ED0-ACCD-4FAA-BC34-0907B8A5533C}" type="slidenum">
              <a:rPr lang="de-DE" smtClean="0"/>
              <a:pPr/>
              <a:t>‹#›</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pl-PL" smtClean="0"/>
              <a:t>Kliknij, aby edytować styl</a:t>
            </a:r>
            <a:endParaRPr kumimoji="0" lang="en-US"/>
          </a:p>
        </p:txBody>
      </p:sp>
      <p:sp>
        <p:nvSpPr>
          <p:cNvPr id="3" name="Symbol zastępczy obrazu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pl-PL" smtClean="0"/>
              <a:t>Kliknij ikonę, aby dodać obraz</a:t>
            </a:r>
            <a:endParaRPr kumimoji="0" lang="en-US" dirty="0"/>
          </a:p>
        </p:txBody>
      </p:sp>
      <p:sp>
        <p:nvSpPr>
          <p:cNvPr id="4" name="Symbol zastępczy tekstu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l-PL" smtClean="0"/>
              <a:t>Kliknij, aby edytować style wzorca tekstu</a:t>
            </a:r>
          </a:p>
        </p:txBody>
      </p:sp>
      <p:sp>
        <p:nvSpPr>
          <p:cNvPr id="5" name="Symbol zastępczy daty 4"/>
          <p:cNvSpPr>
            <a:spLocks noGrp="1"/>
          </p:cNvSpPr>
          <p:nvPr>
            <p:ph type="dt" sz="half" idx="10"/>
          </p:nvPr>
        </p:nvSpPr>
        <p:spPr>
          <a:xfrm>
            <a:off x="457200" y="6422064"/>
            <a:ext cx="2133600" cy="365125"/>
          </a:xfrm>
        </p:spPr>
        <p:txBody>
          <a:bodyPr/>
          <a:lstStyle/>
          <a:p>
            <a:fld id="{403B691C-5A08-429B-B1CA-4701E47BF0E5}" type="datetimeFigureOut">
              <a:rPr lang="de-DE" smtClean="0"/>
              <a:pPr/>
              <a:t>22.06.2022</a:t>
            </a:fld>
            <a:endParaRPr lang="de-DE"/>
          </a:p>
        </p:txBody>
      </p:sp>
      <p:sp>
        <p:nvSpPr>
          <p:cNvPr id="6" name="Symbol zastępczy stopki 5"/>
          <p:cNvSpPr>
            <a:spLocks noGrp="1"/>
          </p:cNvSpPr>
          <p:nvPr>
            <p:ph type="ftr" sz="quarter" idx="11"/>
          </p:nvPr>
        </p:nvSpPr>
        <p:spPr/>
        <p:txBody>
          <a:bodyPr/>
          <a:lstStyle/>
          <a:p>
            <a:endParaRPr lang="de-DE"/>
          </a:p>
        </p:txBody>
      </p:sp>
      <p:sp>
        <p:nvSpPr>
          <p:cNvPr id="7" name="Symbol zastępczy numeru slajdu 6"/>
          <p:cNvSpPr>
            <a:spLocks noGrp="1"/>
          </p:cNvSpPr>
          <p:nvPr>
            <p:ph type="sldNum" sz="quarter" idx="12"/>
          </p:nvPr>
        </p:nvSpPr>
        <p:spPr/>
        <p:txBody>
          <a:bodyPr/>
          <a:lstStyle/>
          <a:p>
            <a:fld id="{A0064ED0-ACCD-4FAA-BC34-0907B8A5533C}" type="slidenum">
              <a:rPr lang="de-DE" smtClean="0"/>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Dowolny kształt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Dowolny kształt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Symbol zastępczy tytułu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pl-PL" smtClean="0"/>
              <a:t>Kliknij, aby edytować styl</a:t>
            </a:r>
            <a:endParaRPr kumimoji="0" lang="en-US"/>
          </a:p>
        </p:txBody>
      </p:sp>
      <p:sp>
        <p:nvSpPr>
          <p:cNvPr id="30" name="Symbol zastępczy tekstu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0" name="Symbol zastępczy daty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03B691C-5A08-429B-B1CA-4701E47BF0E5}" type="datetimeFigureOut">
              <a:rPr lang="de-DE" smtClean="0"/>
              <a:pPr/>
              <a:t>22.06.2022</a:t>
            </a:fld>
            <a:endParaRPr lang="de-DE"/>
          </a:p>
        </p:txBody>
      </p:sp>
      <p:sp>
        <p:nvSpPr>
          <p:cNvPr id="22" name="Symbol zastępczy stopki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de-DE"/>
          </a:p>
        </p:txBody>
      </p:sp>
      <p:sp>
        <p:nvSpPr>
          <p:cNvPr id="18" name="Symbol zastępczy numeru slajdu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0064ED0-ACCD-4FAA-BC34-0907B8A5533C}" type="slidenum">
              <a:rPr lang="de-DE" smtClean="0"/>
              <a:pPr/>
              <a:t>‹#›</a:t>
            </a:fld>
            <a:endParaRPr lang="de-DE"/>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le tekstowe 3"/>
          <p:cNvSpPr txBox="1"/>
          <p:nvPr/>
        </p:nvSpPr>
        <p:spPr>
          <a:xfrm>
            <a:off x="0" y="1988840"/>
            <a:ext cx="7524328" cy="1938992"/>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l-PL" sz="4000" b="1" dirty="0" smtClean="0">
                <a:ln w="50800"/>
                <a:solidFill>
                  <a:schemeClr val="bg1">
                    <a:shade val="50000"/>
                  </a:schemeClr>
                </a:solidFill>
              </a:rPr>
              <a:t>Procesy produkcji poligraficznej </a:t>
            </a:r>
          </a:p>
          <a:p>
            <a:pPr algn="ctr"/>
            <a:r>
              <a:rPr lang="pl-PL" sz="4000" b="1" dirty="0" smtClean="0">
                <a:ln w="50800"/>
                <a:solidFill>
                  <a:schemeClr val="bg1">
                    <a:shade val="50000"/>
                  </a:schemeClr>
                </a:solidFill>
              </a:rPr>
              <a:t>PREPRESS</a:t>
            </a:r>
            <a:endParaRPr lang="de-DE" sz="4000" b="1" dirty="0">
              <a:ln w="50800"/>
              <a:solidFill>
                <a:schemeClr val="bg1">
                  <a:shade val="50000"/>
                </a:schemeClr>
              </a:solidFill>
            </a:endParaRPr>
          </a:p>
        </p:txBody>
      </p:sp>
      <p:sp>
        <p:nvSpPr>
          <p:cNvPr id="5" name="pole tekstowe 4"/>
          <p:cNvSpPr txBox="1"/>
          <p:nvPr/>
        </p:nvSpPr>
        <p:spPr>
          <a:xfrm>
            <a:off x="0" y="4869160"/>
            <a:ext cx="7524328" cy="830997"/>
          </a:xfrm>
          <a:prstGeom prst="rect">
            <a:avLst/>
          </a:prstGeom>
          <a:noFill/>
        </p:spPr>
        <p:txBody>
          <a:bodyPr wrap="square" rtlCol="0">
            <a:spAutoFit/>
          </a:bodyPr>
          <a:lstStyle/>
          <a:p>
            <a:pPr algn="ctr"/>
            <a:r>
              <a:rPr lang="pl-PL" sz="2400" dirty="0" smtClean="0"/>
              <a:t>Gabriela Hendzel</a:t>
            </a:r>
          </a:p>
          <a:p>
            <a:pPr algn="ctr"/>
            <a:r>
              <a:rPr lang="pl-PL" sz="2400" dirty="0" smtClean="0"/>
              <a:t>3 GG</a:t>
            </a:r>
            <a:endParaRPr lang="de-DE"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0" name="Picture 4" descr="Fototapeta – Natura, naturalny krajobraz i niebo – 42623 – Uwalls.pl"/>
          <p:cNvPicPr>
            <a:picLocks noChangeAspect="1" noChangeArrowheads="1"/>
          </p:cNvPicPr>
          <p:nvPr/>
        </p:nvPicPr>
        <p:blipFill>
          <a:blip r:embed="rId2" cstate="print"/>
          <a:srcRect/>
          <a:stretch>
            <a:fillRect/>
          </a:stretch>
        </p:blipFill>
        <p:spPr bwMode="auto">
          <a:xfrm>
            <a:off x="467545" y="548681"/>
            <a:ext cx="3672407" cy="2449496"/>
          </a:xfrm>
          <a:prstGeom prst="rect">
            <a:avLst/>
          </a:prstGeom>
          <a:noFill/>
        </p:spPr>
      </p:pic>
      <p:pic>
        <p:nvPicPr>
          <p:cNvPr id="45061" name="Picture 5"/>
          <p:cNvPicPr>
            <a:picLocks noChangeAspect="1" noChangeArrowheads="1"/>
          </p:cNvPicPr>
          <p:nvPr/>
        </p:nvPicPr>
        <p:blipFill>
          <a:blip r:embed="rId3" cstate="print"/>
          <a:srcRect/>
          <a:stretch>
            <a:fillRect/>
          </a:stretch>
        </p:blipFill>
        <p:spPr bwMode="auto">
          <a:xfrm>
            <a:off x="467544" y="3356992"/>
            <a:ext cx="3667682" cy="2448272"/>
          </a:xfrm>
          <a:prstGeom prst="rect">
            <a:avLst/>
          </a:prstGeom>
          <a:noFill/>
          <a:ln w="9525">
            <a:noFill/>
            <a:miter lim="800000"/>
            <a:headEnd/>
            <a:tailEnd/>
          </a:ln>
        </p:spPr>
      </p:pic>
      <p:sp>
        <p:nvSpPr>
          <p:cNvPr id="6" name="pole tekstowe 5"/>
          <p:cNvSpPr txBox="1"/>
          <p:nvPr/>
        </p:nvSpPr>
        <p:spPr>
          <a:xfrm>
            <a:off x="4499992" y="1556792"/>
            <a:ext cx="2016224" cy="369332"/>
          </a:xfrm>
          <a:prstGeom prst="rect">
            <a:avLst/>
          </a:prstGeom>
          <a:noFill/>
        </p:spPr>
        <p:txBody>
          <a:bodyPr wrap="square" rtlCol="0">
            <a:spAutoFit/>
          </a:bodyPr>
          <a:lstStyle/>
          <a:p>
            <a:r>
              <a:rPr lang="pl-PL" dirty="0" smtClean="0"/>
              <a:t>Pozytyw</a:t>
            </a:r>
            <a:endParaRPr lang="de-DE" dirty="0"/>
          </a:p>
        </p:txBody>
      </p:sp>
      <p:sp>
        <p:nvSpPr>
          <p:cNvPr id="7" name="pole tekstowe 6"/>
          <p:cNvSpPr txBox="1"/>
          <p:nvPr/>
        </p:nvSpPr>
        <p:spPr>
          <a:xfrm>
            <a:off x="4499992" y="4365104"/>
            <a:ext cx="1944216" cy="369332"/>
          </a:xfrm>
          <a:prstGeom prst="rect">
            <a:avLst/>
          </a:prstGeom>
          <a:noFill/>
        </p:spPr>
        <p:txBody>
          <a:bodyPr wrap="square" rtlCol="0">
            <a:spAutoFit/>
          </a:bodyPr>
          <a:lstStyle/>
          <a:p>
            <a:r>
              <a:rPr lang="pl-PL" dirty="0" smtClean="0"/>
              <a:t>Negatyw</a:t>
            </a:r>
            <a:endParaRPr lang="de-D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251520" y="548680"/>
            <a:ext cx="3672408" cy="58477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pl-PL" sz="3200" b="1" dirty="0" smtClean="0">
                <a:ln w="50800"/>
                <a:solidFill>
                  <a:schemeClr val="bg1">
                    <a:shade val="50000"/>
                  </a:schemeClr>
                </a:solidFill>
              </a:rPr>
              <a:t>Fotoreprodukcja</a:t>
            </a:r>
            <a:endParaRPr lang="de-DE" sz="3200" b="1" dirty="0">
              <a:ln w="50800"/>
              <a:solidFill>
                <a:schemeClr val="bg1">
                  <a:shade val="50000"/>
                </a:schemeClr>
              </a:solidFill>
            </a:endParaRPr>
          </a:p>
        </p:txBody>
      </p:sp>
      <p:sp>
        <p:nvSpPr>
          <p:cNvPr id="3" name="Prostokąt 2"/>
          <p:cNvSpPr/>
          <p:nvPr/>
        </p:nvSpPr>
        <p:spPr>
          <a:xfrm>
            <a:off x="251520" y="1412776"/>
            <a:ext cx="4104456" cy="5078313"/>
          </a:xfrm>
          <a:prstGeom prst="rect">
            <a:avLst/>
          </a:prstGeom>
        </p:spPr>
        <p:txBody>
          <a:bodyPr wrap="square">
            <a:spAutoFit/>
          </a:bodyPr>
          <a:lstStyle/>
          <a:p>
            <a:pPr algn="just"/>
            <a:r>
              <a:rPr lang="pl-PL" dirty="0" smtClean="0"/>
              <a:t>Oparta </a:t>
            </a:r>
            <a:r>
              <a:rPr lang="pl-PL" dirty="0"/>
              <a:t>jest na wykorzystaniu urządzeń takich jak: aparat fotoreprodukcyjny, powiększalnik reprodukcyjny, kopiarka stykowa, itp. Uzupełnieniem tych urządzeń jest proces obróbki fotograficznej, w skład którego wchodzą: wywoływanie, płukanie, utrwalanie, płukanie końcowe, suszenie. Dopełnieniem tych operacji jest retusz ręczny lub fotomechaniczny. Produktem końcowym fotoreprodukcji są elementy formy kopiowej </a:t>
            </a:r>
            <a:r>
              <a:rPr lang="pl-PL" dirty="0" smtClean="0"/>
              <a:t>w formie negatywu </a:t>
            </a:r>
            <a:r>
              <a:rPr lang="pl-PL" dirty="0"/>
              <a:t>lub </a:t>
            </a:r>
            <a:r>
              <a:rPr lang="pl-PL" dirty="0" smtClean="0"/>
              <a:t>diapozytywu. Tego </a:t>
            </a:r>
            <a:r>
              <a:rPr lang="pl-PL" dirty="0"/>
              <a:t>typu półprodukty są łączone z innymi elementami formy kopiowej (np. tekstowymi) w procesach montażu klasycznego.</a:t>
            </a:r>
            <a:endParaRPr lang="de-DE" dirty="0"/>
          </a:p>
        </p:txBody>
      </p:sp>
      <p:pic>
        <p:nvPicPr>
          <p:cNvPr id="8194" name="Picture 2" descr="https://upload.wikimedia.org/wikipedia/commons/thumb/2/28/KopioramaSack.jpg/800px-KopioramaSack.jpg"/>
          <p:cNvPicPr>
            <a:picLocks noChangeAspect="1" noChangeArrowheads="1"/>
          </p:cNvPicPr>
          <p:nvPr/>
        </p:nvPicPr>
        <p:blipFill>
          <a:blip r:embed="rId2" cstate="print"/>
          <a:srcRect/>
          <a:stretch>
            <a:fillRect/>
          </a:stretch>
        </p:blipFill>
        <p:spPr bwMode="auto">
          <a:xfrm>
            <a:off x="4788024" y="1340768"/>
            <a:ext cx="3023391" cy="3888432"/>
          </a:xfrm>
          <a:prstGeom prst="rect">
            <a:avLst/>
          </a:prstGeom>
          <a:noFill/>
        </p:spPr>
      </p:pic>
      <p:sp>
        <p:nvSpPr>
          <p:cNvPr id="5" name="pole tekstowe 4"/>
          <p:cNvSpPr txBox="1"/>
          <p:nvPr/>
        </p:nvSpPr>
        <p:spPr>
          <a:xfrm>
            <a:off x="4716016" y="5373216"/>
            <a:ext cx="1944216" cy="523220"/>
          </a:xfrm>
          <a:prstGeom prst="rect">
            <a:avLst/>
          </a:prstGeom>
          <a:noFill/>
        </p:spPr>
        <p:txBody>
          <a:bodyPr wrap="square" rtlCol="0">
            <a:spAutoFit/>
          </a:bodyPr>
          <a:lstStyle/>
          <a:p>
            <a:r>
              <a:rPr lang="pl-PL" sz="1400" dirty="0" smtClean="0"/>
              <a:t>Kopiarka stykowa, czyli kopiorama</a:t>
            </a:r>
            <a:endParaRPr lang="de-DE"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descr="technik_poligraf_311[28].Z2.03_u 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31748" name="AutoShape 4" descr="technik_poligraf_311[28].Z2.03_u 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31750" name="AutoShape 6" descr="technik_poligraf_311[28].Z2.03_u 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pic>
        <p:nvPicPr>
          <p:cNvPr id="31751" name="Picture 7"/>
          <p:cNvPicPr>
            <a:picLocks noChangeAspect="1" noChangeArrowheads="1"/>
          </p:cNvPicPr>
          <p:nvPr/>
        </p:nvPicPr>
        <p:blipFill>
          <a:blip r:embed="rId2" cstate="print"/>
          <a:srcRect l="28498" t="35063" r="29722" b="18672"/>
          <a:stretch>
            <a:fillRect/>
          </a:stretch>
        </p:blipFill>
        <p:spPr bwMode="auto">
          <a:xfrm>
            <a:off x="251520" y="836712"/>
            <a:ext cx="7233641" cy="45034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251520" y="476672"/>
            <a:ext cx="5976664" cy="58477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pl-PL" sz="3200" b="1" dirty="0" smtClean="0">
                <a:ln w="50800"/>
                <a:solidFill>
                  <a:schemeClr val="bg1">
                    <a:shade val="50000"/>
                  </a:schemeClr>
                </a:solidFill>
              </a:rPr>
              <a:t>Reprodukcja elektroniczna</a:t>
            </a:r>
            <a:endParaRPr lang="de-DE" sz="3200" b="1" dirty="0">
              <a:ln w="50800"/>
              <a:solidFill>
                <a:schemeClr val="bg1">
                  <a:shade val="50000"/>
                </a:schemeClr>
              </a:solidFill>
            </a:endParaRPr>
          </a:p>
        </p:txBody>
      </p:sp>
      <p:sp>
        <p:nvSpPr>
          <p:cNvPr id="3" name="Prostokąt 2"/>
          <p:cNvSpPr/>
          <p:nvPr/>
        </p:nvSpPr>
        <p:spPr>
          <a:xfrm>
            <a:off x="251520" y="1412776"/>
            <a:ext cx="7488832" cy="2862322"/>
          </a:xfrm>
          <a:prstGeom prst="rect">
            <a:avLst/>
          </a:prstGeom>
        </p:spPr>
        <p:txBody>
          <a:bodyPr wrap="square">
            <a:spAutoFit/>
          </a:bodyPr>
          <a:lstStyle/>
          <a:p>
            <a:pPr algn="just"/>
            <a:r>
              <a:rPr lang="pl-PL" dirty="0" smtClean="0"/>
              <a:t>Jest to </a:t>
            </a:r>
            <a:r>
              <a:rPr lang="pl-PL" dirty="0"/>
              <a:t>technologia oparta na zastosowaniu wszelkiego rodzaju skanerów poligraficznych. Zadaniem skanera jest przetworzenie obrazu w formę </a:t>
            </a:r>
            <a:r>
              <a:rPr lang="pl-PL" dirty="0" smtClean="0"/>
              <a:t>cyfrową </a:t>
            </a:r>
            <a:r>
              <a:rPr lang="pl-PL" dirty="0"/>
              <a:t>oraz przekazanie takiego obrazu do systemu DTP</a:t>
            </a:r>
            <a:r>
              <a:rPr lang="pl-PL" dirty="0" smtClean="0"/>
              <a:t>.. </a:t>
            </a:r>
            <a:r>
              <a:rPr lang="pl-PL" dirty="0"/>
              <a:t>Zreprodukowane w sposób cyfrowy oryginały łączone są z innymi elementami publikacji za pomocą zaawansowanych programów poligraficznych. W ten sposób powstają makiety </a:t>
            </a:r>
            <a:r>
              <a:rPr lang="pl-PL" dirty="0" smtClean="0"/>
              <a:t>elektroniczne, montaże </a:t>
            </a:r>
            <a:r>
              <a:rPr lang="pl-PL" dirty="0"/>
              <a:t>elektroniczne oraz gotowe formy kopiowe lub drukowe. Również w tej technologii zachodzi etap obróbki chemicznej filmów „na mokro", z tym że w większości przypadków jest </a:t>
            </a:r>
            <a:r>
              <a:rPr lang="pl-PL" dirty="0" smtClean="0"/>
              <a:t>on </a:t>
            </a:r>
            <a:r>
              <a:rPr lang="pl-PL" dirty="0"/>
              <a:t>realizowany za </a:t>
            </a:r>
            <a:r>
              <a:rPr lang="pl-PL" dirty="0" smtClean="0"/>
              <a:t>pomocą nowoczesnych</a:t>
            </a:r>
            <a:r>
              <a:rPr lang="pl-PL" dirty="0"/>
              <a:t> wywoływarek automatycznych.</a:t>
            </a:r>
            <a:endParaRPr lang="de-DE" dirty="0"/>
          </a:p>
        </p:txBody>
      </p:sp>
      <p:pic>
        <p:nvPicPr>
          <p:cNvPr id="7170" name="Picture 2" descr="Skaner płaski z przystawką do slajdów Plustek Opticpro St64+ - Plustek |  Elektronika | Drukarki i urządzenia biurowe | merlin.pl"/>
          <p:cNvPicPr>
            <a:picLocks noChangeAspect="1" noChangeArrowheads="1"/>
          </p:cNvPicPr>
          <p:nvPr/>
        </p:nvPicPr>
        <p:blipFill>
          <a:blip r:embed="rId2" cstate="print"/>
          <a:srcRect l="7412" t="17811" r="5131" b="18860"/>
          <a:stretch>
            <a:fillRect/>
          </a:stretch>
        </p:blipFill>
        <p:spPr bwMode="auto">
          <a:xfrm>
            <a:off x="251520" y="4437112"/>
            <a:ext cx="3312368" cy="1796539"/>
          </a:xfrm>
          <a:prstGeom prst="rect">
            <a:avLst/>
          </a:prstGeom>
          <a:noFill/>
        </p:spPr>
      </p:pic>
      <p:sp>
        <p:nvSpPr>
          <p:cNvPr id="7172" name="AutoShape 4" descr="Skaner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7174" name="AutoShape 6" descr="Skaner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7176" name="AutoShape 8" descr="Skaner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pic>
        <p:nvPicPr>
          <p:cNvPr id="7178" name="Picture 10" descr="Budowa i zasada działania skanera - PDF Darmowe pobieranie"/>
          <p:cNvPicPr>
            <a:picLocks noChangeAspect="1" noChangeArrowheads="1"/>
          </p:cNvPicPr>
          <p:nvPr/>
        </p:nvPicPr>
        <p:blipFill>
          <a:blip r:embed="rId3" cstate="print"/>
          <a:srcRect/>
          <a:stretch>
            <a:fillRect/>
          </a:stretch>
        </p:blipFill>
        <p:spPr bwMode="auto">
          <a:xfrm>
            <a:off x="3851920" y="4437112"/>
            <a:ext cx="3810000" cy="180022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0" y="476672"/>
            <a:ext cx="7452320" cy="58477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l-PL" sz="3200" b="1" dirty="0" smtClean="0">
                <a:ln w="50800"/>
                <a:solidFill>
                  <a:schemeClr val="bg1">
                    <a:shade val="50000"/>
                  </a:schemeClr>
                </a:solidFill>
              </a:rPr>
              <a:t>Wytwarzanie makiety</a:t>
            </a:r>
            <a:endParaRPr lang="de-DE" sz="3200" b="1" dirty="0">
              <a:ln w="50800"/>
              <a:solidFill>
                <a:schemeClr val="bg1">
                  <a:shade val="50000"/>
                </a:schemeClr>
              </a:solidFill>
            </a:endParaRPr>
          </a:p>
        </p:txBody>
      </p:sp>
      <p:sp>
        <p:nvSpPr>
          <p:cNvPr id="4" name="Prostokąt 3"/>
          <p:cNvSpPr/>
          <p:nvPr/>
        </p:nvSpPr>
        <p:spPr>
          <a:xfrm>
            <a:off x="827584" y="1268760"/>
            <a:ext cx="6030416" cy="1754326"/>
          </a:xfrm>
          <a:prstGeom prst="rect">
            <a:avLst/>
          </a:prstGeom>
        </p:spPr>
        <p:txBody>
          <a:bodyPr wrap="square">
            <a:spAutoFit/>
          </a:bodyPr>
          <a:lstStyle/>
          <a:p>
            <a:pPr algn="just"/>
            <a:r>
              <a:rPr lang="pl-PL" dirty="0" smtClean="0"/>
              <a:t>Gdy teksty i grafiki są już gotowe, zaczynamy tworzyć tzw</a:t>
            </a:r>
            <a:r>
              <a:rPr lang="pl-PL" dirty="0"/>
              <a:t>. </a:t>
            </a:r>
            <a:r>
              <a:rPr lang="pl-PL" b="1" dirty="0" smtClean="0"/>
              <a:t>makietę</a:t>
            </a:r>
            <a:r>
              <a:rPr lang="pl-PL" dirty="0" smtClean="0"/>
              <a:t>, </a:t>
            </a:r>
            <a:r>
              <a:rPr lang="pl-PL" dirty="0"/>
              <a:t>czyli </a:t>
            </a:r>
            <a:r>
              <a:rPr lang="pl-PL" dirty="0" smtClean="0"/>
              <a:t>wygląd </a:t>
            </a:r>
            <a:r>
              <a:rPr lang="pl-PL" dirty="0"/>
              <a:t>publikacji, etap ten obejmuje więc wizualną stronę projektu. Wymaga on ustalenia wszystkiego – od formatu wydawnictwa, wyglądu pojedynczej strony, przez zastosowane kroje czcionek, po style tabel, ilustracji, przypisów.</a:t>
            </a:r>
            <a:endParaRPr lang="de-DE" dirty="0"/>
          </a:p>
        </p:txBody>
      </p:sp>
      <p:pic>
        <p:nvPicPr>
          <p:cNvPr id="9218" name="Picture 2" descr="Gazeta regionalna | Projekt | Skład gazety i czasopisma"/>
          <p:cNvPicPr>
            <a:picLocks noChangeAspect="1" noChangeArrowheads="1"/>
          </p:cNvPicPr>
          <p:nvPr/>
        </p:nvPicPr>
        <p:blipFill>
          <a:blip r:embed="rId2" cstate="print"/>
          <a:srcRect/>
          <a:stretch>
            <a:fillRect/>
          </a:stretch>
        </p:blipFill>
        <p:spPr bwMode="auto">
          <a:xfrm>
            <a:off x="1763688" y="3212976"/>
            <a:ext cx="4248472" cy="28338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0" y="476672"/>
            <a:ext cx="7452320" cy="58477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l-PL" sz="3200" b="1" dirty="0" smtClean="0">
                <a:ln w="50800"/>
                <a:solidFill>
                  <a:schemeClr val="bg1">
                    <a:shade val="50000"/>
                  </a:schemeClr>
                </a:solidFill>
              </a:rPr>
              <a:t>Impozycja</a:t>
            </a:r>
            <a:endParaRPr lang="de-DE" sz="3200" b="1" dirty="0">
              <a:ln w="50800"/>
              <a:solidFill>
                <a:schemeClr val="bg1">
                  <a:shade val="50000"/>
                </a:schemeClr>
              </a:solidFill>
            </a:endParaRPr>
          </a:p>
        </p:txBody>
      </p:sp>
      <p:sp>
        <p:nvSpPr>
          <p:cNvPr id="3" name="pole tekstowe 2"/>
          <p:cNvSpPr txBox="1"/>
          <p:nvPr/>
        </p:nvSpPr>
        <p:spPr>
          <a:xfrm>
            <a:off x="539552" y="1412776"/>
            <a:ext cx="6552728" cy="1754326"/>
          </a:xfrm>
          <a:prstGeom prst="rect">
            <a:avLst/>
          </a:prstGeom>
          <a:noFill/>
        </p:spPr>
        <p:txBody>
          <a:bodyPr wrap="square" rtlCol="0">
            <a:spAutoFit/>
          </a:bodyPr>
          <a:lstStyle/>
          <a:p>
            <a:pPr algn="just"/>
            <a:r>
              <a:rPr lang="pl-PL" dirty="0"/>
              <a:t>Impozycja, nazywana również montażem elektronicznym </a:t>
            </a:r>
            <a:r>
              <a:rPr lang="pl-PL" dirty="0" smtClean="0"/>
              <a:t>, </a:t>
            </a:r>
            <a:r>
              <a:rPr lang="pl-PL" dirty="0"/>
              <a:t>jest procesem mającym na celu zaprojektowanie całego arkuszu do druku. Dokonuje się tego za </a:t>
            </a:r>
            <a:r>
              <a:rPr lang="pl-PL" dirty="0" smtClean="0"/>
              <a:t>pomocą specjalnych </a:t>
            </a:r>
            <a:r>
              <a:rPr lang="pl-PL" dirty="0"/>
              <a:t>programów komputerowych przygotowujących materiał do </a:t>
            </a:r>
            <a:r>
              <a:rPr lang="pl-PL" dirty="0" smtClean="0"/>
              <a:t>druku. </a:t>
            </a:r>
            <a:r>
              <a:rPr lang="pl-PL" dirty="0"/>
              <a:t>Jeśli impozycja wykonywana jest ręcznie, jest to trudny proces i łatwo jest popełnić </a:t>
            </a:r>
            <a:r>
              <a:rPr lang="pl-PL" dirty="0" smtClean="0"/>
              <a:t>błąd.</a:t>
            </a:r>
            <a:endParaRPr lang="de-DE" dirty="0"/>
          </a:p>
        </p:txBody>
      </p:sp>
      <p:pic>
        <p:nvPicPr>
          <p:cNvPr id="5122" name="Picture 2" descr="Pierwsza impozycja | IMPOZYCJONER"/>
          <p:cNvPicPr>
            <a:picLocks noChangeAspect="1" noChangeArrowheads="1"/>
          </p:cNvPicPr>
          <p:nvPr/>
        </p:nvPicPr>
        <p:blipFill>
          <a:blip r:embed="rId2" cstate="print"/>
          <a:srcRect/>
          <a:stretch>
            <a:fillRect/>
          </a:stretch>
        </p:blipFill>
        <p:spPr bwMode="auto">
          <a:xfrm>
            <a:off x="1691680" y="3356992"/>
            <a:ext cx="4465635" cy="251192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323528" y="476672"/>
            <a:ext cx="7200800" cy="3693319"/>
          </a:xfrm>
          <a:prstGeom prst="rect">
            <a:avLst/>
          </a:prstGeom>
        </p:spPr>
        <p:txBody>
          <a:bodyPr wrap="square">
            <a:spAutoFit/>
          </a:bodyPr>
          <a:lstStyle/>
          <a:p>
            <a:pPr algn="just" fontAlgn="base"/>
            <a:r>
              <a:rPr lang="pl-PL" dirty="0"/>
              <a:t>Osoba przygotowująca arkusz do druku musi pamiętać o kilku ważnych składowych. Oczywiście, jeśli używa do tego odpowiedniego programu komputerowego, cała praca jest znacznie łatwiejsza. Co powinno znaleźć się na arkuszu impozycyjnym</a:t>
            </a:r>
            <a:r>
              <a:rPr lang="pl-PL" dirty="0" smtClean="0"/>
              <a:t>?</a:t>
            </a:r>
          </a:p>
          <a:p>
            <a:pPr fontAlgn="base"/>
            <a:endParaRPr lang="pl-PL" dirty="0"/>
          </a:p>
          <a:p>
            <a:pPr lvl="1" fontAlgn="base">
              <a:buFont typeface="Wingdings" pitchFamily="2" charset="2"/>
              <a:buChar char="§"/>
            </a:pPr>
            <a:r>
              <a:rPr lang="pl-PL" dirty="0"/>
              <a:t>Rozplanowanie odpowiedniej kolejności stronic,</a:t>
            </a:r>
          </a:p>
          <a:p>
            <a:pPr lvl="1" fontAlgn="base">
              <a:buFont typeface="Wingdings" pitchFamily="2" charset="2"/>
              <a:buChar char="§"/>
            </a:pPr>
            <a:r>
              <a:rPr lang="pl-PL" dirty="0"/>
              <a:t>Schemat ich rozmieszczenia na arkuszu,</a:t>
            </a:r>
          </a:p>
          <a:p>
            <a:pPr lvl="1" fontAlgn="base">
              <a:buFont typeface="Wingdings" pitchFamily="2" charset="2"/>
              <a:buChar char="§"/>
            </a:pPr>
            <a:r>
              <a:rPr lang="pl-PL" dirty="0"/>
              <a:t>Odpowiedniej wielkości spady na krawędziach,</a:t>
            </a:r>
          </a:p>
          <a:p>
            <a:pPr lvl="1" fontAlgn="base">
              <a:buFont typeface="Wingdings" pitchFamily="2" charset="2"/>
              <a:buChar char="§"/>
            </a:pPr>
            <a:r>
              <a:rPr lang="pl-PL" dirty="0"/>
              <a:t>Skale barwne,</a:t>
            </a:r>
          </a:p>
          <a:p>
            <a:pPr lvl="1" fontAlgn="base">
              <a:buFont typeface="Wingdings" pitchFamily="2" charset="2"/>
              <a:buChar char="§"/>
            </a:pPr>
            <a:r>
              <a:rPr lang="pl-PL" dirty="0"/>
              <a:t>Metryczka,</a:t>
            </a:r>
          </a:p>
          <a:p>
            <a:pPr lvl="1" fontAlgn="base">
              <a:buFont typeface="Wingdings" pitchFamily="2" charset="2"/>
              <a:buChar char="§"/>
            </a:pPr>
            <a:r>
              <a:rPr lang="pl-PL" dirty="0"/>
              <a:t>Punktury (formatowe oraz do załamywania arkusza)</a:t>
            </a:r>
          </a:p>
          <a:p>
            <a:pPr lvl="1" fontAlgn="base">
              <a:buFont typeface="Wingdings" pitchFamily="2" charset="2"/>
              <a:buChar char="§"/>
            </a:pPr>
            <a:r>
              <a:rPr lang="pl-PL" dirty="0"/>
              <a:t>Linie cięcia,</a:t>
            </a:r>
          </a:p>
          <a:p>
            <a:pPr lvl="1" fontAlgn="base">
              <a:buFont typeface="Wingdings" pitchFamily="2" charset="2"/>
              <a:buChar char="§"/>
            </a:pPr>
            <a:r>
              <a:rPr lang="pl-PL" dirty="0"/>
              <a:t>Znaki grzbietowe.</a:t>
            </a:r>
          </a:p>
        </p:txBody>
      </p:sp>
      <p:pic>
        <p:nvPicPr>
          <p:cNvPr id="4098" name="Picture 2" descr="Introligatornia - Quick.Cms - szybki i prosty system zarządzania treścią"/>
          <p:cNvPicPr>
            <a:picLocks noChangeAspect="1" noChangeArrowheads="1"/>
          </p:cNvPicPr>
          <p:nvPr/>
        </p:nvPicPr>
        <p:blipFill>
          <a:blip r:embed="rId2" cstate="print"/>
          <a:srcRect/>
          <a:stretch>
            <a:fillRect/>
          </a:stretch>
        </p:blipFill>
        <p:spPr bwMode="auto">
          <a:xfrm>
            <a:off x="3491880" y="3789040"/>
            <a:ext cx="2693910" cy="201622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0" y="476672"/>
            <a:ext cx="7452320" cy="58477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l-PL" sz="3200" b="1" dirty="0" err="1" smtClean="0">
                <a:ln w="50800"/>
                <a:solidFill>
                  <a:schemeClr val="bg1">
                    <a:shade val="50000"/>
                  </a:schemeClr>
                </a:solidFill>
              </a:rPr>
              <a:t>Proofing</a:t>
            </a:r>
            <a:endParaRPr lang="de-DE" sz="3200" b="1" dirty="0">
              <a:ln w="50800"/>
              <a:solidFill>
                <a:schemeClr val="bg1">
                  <a:shade val="50000"/>
                </a:schemeClr>
              </a:solidFill>
            </a:endParaRPr>
          </a:p>
        </p:txBody>
      </p:sp>
      <p:sp>
        <p:nvSpPr>
          <p:cNvPr id="4" name="Prostokąt 3"/>
          <p:cNvSpPr/>
          <p:nvPr/>
        </p:nvSpPr>
        <p:spPr>
          <a:xfrm>
            <a:off x="323528" y="1166843"/>
            <a:ext cx="7344816" cy="2516073"/>
          </a:xfrm>
          <a:prstGeom prst="rect">
            <a:avLst/>
          </a:prstGeom>
        </p:spPr>
        <p:txBody>
          <a:bodyPr wrap="square">
            <a:spAutoFit/>
          </a:bodyPr>
          <a:lstStyle/>
          <a:p>
            <a:pPr algn="just"/>
            <a:r>
              <a:rPr lang="pl-PL" sz="1750" dirty="0"/>
              <a:t>Wstępna kontrola obrazu podczas obróbki przeprowadzana jest na ekranie monitora. Jeżeli monitor jest odpowiednio skalibrowany, widzimy na nim, w przybliżeniu, wynik procesu </a:t>
            </a:r>
            <a:r>
              <a:rPr lang="pl-PL" sz="1750" dirty="0" smtClean="0"/>
              <a:t>drukowania. Odbitka </a:t>
            </a:r>
            <a:r>
              <a:rPr lang="pl-PL" sz="1750" dirty="0"/>
              <a:t>próbna umożliwia </a:t>
            </a:r>
            <a:r>
              <a:rPr lang="pl-PL" sz="1750" dirty="0" smtClean="0"/>
              <a:t>zobaczenie wyniku naszej  pracy przed rozpoczęciem procesu drukowania i ostateczne zaakceptowanie projektu przez klienta. </a:t>
            </a:r>
            <a:r>
              <a:rPr lang="pl-PL" sz="1750" dirty="0"/>
              <a:t>Odbitki próbne wykonywane są głównie przy drukach, gdzie rola barwy jest bardzo ważna, np. przy drukowaniu reklam, katalogów wyrobów, wzorów kolorów, reprodukcji dzieł sztuki lub tylko dla konkretnych ilustracji w publikacji.</a:t>
            </a:r>
            <a:endParaRPr lang="de-DE" sz="1750" dirty="0"/>
          </a:p>
        </p:txBody>
      </p:sp>
      <p:pic>
        <p:nvPicPr>
          <p:cNvPr id="5" name="Picture 2" descr="Proofiarka Epson Stylus Pro 4880 - 7297019771 - oficjalne archiwum Allegro"/>
          <p:cNvPicPr>
            <a:picLocks noChangeAspect="1" noChangeArrowheads="1"/>
          </p:cNvPicPr>
          <p:nvPr/>
        </p:nvPicPr>
        <p:blipFill>
          <a:blip r:embed="rId2" cstate="print"/>
          <a:srcRect/>
          <a:stretch>
            <a:fillRect/>
          </a:stretch>
        </p:blipFill>
        <p:spPr bwMode="auto">
          <a:xfrm>
            <a:off x="323528" y="3933056"/>
            <a:ext cx="3888432" cy="2285973"/>
          </a:xfrm>
          <a:prstGeom prst="rect">
            <a:avLst/>
          </a:prstGeom>
          <a:noFill/>
        </p:spPr>
      </p:pic>
      <p:sp>
        <p:nvSpPr>
          <p:cNvPr id="6" name="pole tekstowe 5"/>
          <p:cNvSpPr txBox="1"/>
          <p:nvPr/>
        </p:nvSpPr>
        <p:spPr>
          <a:xfrm>
            <a:off x="3779912" y="4797152"/>
            <a:ext cx="3744416" cy="369332"/>
          </a:xfrm>
          <a:prstGeom prst="rect">
            <a:avLst/>
          </a:prstGeom>
          <a:noFill/>
        </p:spPr>
        <p:txBody>
          <a:bodyPr wrap="square" rtlCol="0">
            <a:spAutoFit/>
          </a:bodyPr>
          <a:lstStyle/>
          <a:p>
            <a:pPr algn="ctr"/>
            <a:r>
              <a:rPr lang="pl-PL" dirty="0" smtClean="0"/>
              <a:t>Proofiarka firmy Epson</a:t>
            </a:r>
            <a:endParaRPr lang="de-D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251520" y="548680"/>
            <a:ext cx="6480720" cy="5355312"/>
          </a:xfrm>
          <a:prstGeom prst="rect">
            <a:avLst/>
          </a:prstGeom>
        </p:spPr>
        <p:txBody>
          <a:bodyPr wrap="square">
            <a:spAutoFit/>
          </a:bodyPr>
          <a:lstStyle/>
          <a:p>
            <a:pPr algn="just"/>
            <a:r>
              <a:rPr lang="pl-PL" dirty="0"/>
              <a:t>Obecnie wykorzystywane techniki wykonywania odbitek próbnych można podzielić na trzy grupy</a:t>
            </a:r>
            <a:r>
              <a:rPr lang="pl-PL" dirty="0" smtClean="0"/>
              <a:t>:</a:t>
            </a:r>
          </a:p>
          <a:p>
            <a:pPr algn="just"/>
            <a:endParaRPr lang="pl-PL" dirty="0"/>
          </a:p>
          <a:p>
            <a:pPr lvl="1" algn="just">
              <a:buFont typeface="Wingdings" pitchFamily="2" charset="2"/>
              <a:buChar char="§"/>
            </a:pPr>
            <a:r>
              <a:rPr lang="pl-PL" dirty="0" smtClean="0"/>
              <a:t> Klasyczne odbitki próbne</a:t>
            </a:r>
            <a:r>
              <a:rPr lang="pl-PL" dirty="0"/>
              <a:t> - jest najstarszą techniką wykonywania odbitek próbnych</a:t>
            </a:r>
            <a:r>
              <a:rPr lang="pl-PL" dirty="0" smtClean="0"/>
              <a:t>.</a:t>
            </a:r>
          </a:p>
          <a:p>
            <a:pPr lvl="1" algn="just">
              <a:buFont typeface="Wingdings" pitchFamily="2" charset="2"/>
              <a:buChar char="§"/>
            </a:pPr>
            <a:endParaRPr lang="pl-PL" dirty="0" smtClean="0"/>
          </a:p>
          <a:p>
            <a:pPr lvl="1" algn="just">
              <a:buFont typeface="Wingdings" pitchFamily="2" charset="2"/>
              <a:buChar char="§"/>
            </a:pPr>
            <a:r>
              <a:rPr lang="pl-PL" dirty="0"/>
              <a:t> Fotochemiczne odbitki próbne - otrzymuje się metodą fotochemiczną z form kopiowych bez konieczności przygotowania form drukowych. Wykorzystuje się światłoczułe warstwy, które zmieniają swoje właściwości w wyniku naświetlania promieniowaniem UV</a:t>
            </a:r>
            <a:r>
              <a:rPr lang="pl-PL" dirty="0" smtClean="0"/>
              <a:t>.</a:t>
            </a:r>
          </a:p>
          <a:p>
            <a:pPr lvl="1" algn="just">
              <a:buFont typeface="Wingdings" pitchFamily="2" charset="2"/>
              <a:buChar char="§"/>
            </a:pPr>
            <a:endParaRPr lang="pl-PL" dirty="0" smtClean="0"/>
          </a:p>
          <a:p>
            <a:pPr lvl="1" algn="just">
              <a:buFont typeface="Wingdings" pitchFamily="2" charset="2"/>
              <a:buChar char="§"/>
            </a:pPr>
            <a:r>
              <a:rPr lang="pl-PL" dirty="0"/>
              <a:t> Cyfrowe odbitki próbne - przygotowuje się je z wyciągów barw zapisanych w formie cyfrowej, bezpośrednio w urządzeniach wyjściowych bez wykorzystania form kopiowych na filmach. Z tego względu ich znaczenie wzrasta wraz z wprowadzaniem technologii naświetlania płyt drukowych w naświetlarkach (</a:t>
            </a:r>
            <a:r>
              <a:rPr lang="pl-PL" dirty="0" err="1"/>
              <a:t>CtP</a:t>
            </a:r>
            <a:r>
              <a:rPr lang="pl-PL" dirty="0"/>
              <a:t>) lub maszynach drukujących cyfrowych</a:t>
            </a:r>
            <a:r>
              <a:rPr lang="pl-PL" dirty="0" smtClean="0"/>
              <a:t>. </a:t>
            </a:r>
            <a:endParaRPr lang="de-D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251520" y="476672"/>
            <a:ext cx="7200800" cy="58477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l-PL" sz="3200" b="1" dirty="0" smtClean="0">
                <a:ln w="50800"/>
                <a:solidFill>
                  <a:schemeClr val="bg1">
                    <a:shade val="50000"/>
                  </a:schemeClr>
                </a:solidFill>
              </a:rPr>
              <a:t>System DTP</a:t>
            </a:r>
            <a:endParaRPr lang="de-DE" sz="3200" b="1" dirty="0">
              <a:ln w="50800"/>
              <a:solidFill>
                <a:schemeClr val="bg1">
                  <a:shade val="50000"/>
                </a:schemeClr>
              </a:solidFill>
            </a:endParaRPr>
          </a:p>
        </p:txBody>
      </p:sp>
      <p:sp>
        <p:nvSpPr>
          <p:cNvPr id="1025" name="Rectangle 1"/>
          <p:cNvSpPr>
            <a:spLocks noChangeArrowheads="1"/>
          </p:cNvSpPr>
          <p:nvPr/>
        </p:nvSpPr>
        <p:spPr bwMode="auto">
          <a:xfrm>
            <a:off x="251520" y="1340768"/>
            <a:ext cx="7128792"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l-PL" b="0" i="0" u="none" strike="noStrike" cap="none" normalizeH="0" baseline="0" dirty="0" smtClean="0">
                <a:ln>
                  <a:noFill/>
                </a:ln>
                <a:solidFill>
                  <a:srgbClr val="374050"/>
                </a:solidFill>
                <a:effectLst/>
                <a:ea typeface="Calibri" pitchFamily="34" charset="0"/>
                <a:cs typeface="Times New Roman" pitchFamily="18" charset="0"/>
              </a:rPr>
              <a:t>System DTP obejmuje całokształt prac związanych z cyfrowym przygotowaniem materiałów do opublikowania zarówno w postaci drukowanej, jak i cyfrowej.</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pl-PL"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W skład maszyn i urządzeń wchodzących w skład systemu DTP wchodzą:</a:t>
            </a:r>
            <a:endParaRPr kumimoji="0" lang="pl-PL"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komputery wraz ze specjalistycznym oprogramowaniem,</a:t>
            </a:r>
            <a:endParaRPr kumimoji="0" lang="pl-PL" b="0" i="0" u="none" strike="noStrike" cap="none" normalizeH="0" baseline="0" dirty="0" smtClean="0">
              <a:ln>
                <a:noFill/>
              </a:ln>
              <a:solidFill>
                <a:srgbClr val="374050"/>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skanery cyfrowe,</a:t>
            </a:r>
            <a:endParaRPr kumimoji="0" lang="pl-PL" b="0" i="0" u="none" strike="noStrike" cap="none" normalizeH="0" baseline="0" dirty="0" smtClean="0">
              <a:ln>
                <a:noFill/>
              </a:ln>
              <a:solidFill>
                <a:srgbClr val="374050"/>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drukarki,</a:t>
            </a:r>
            <a:endParaRPr kumimoji="0" lang="pl-PL" b="0" i="0" u="none" strike="noStrike" cap="none" normalizeH="0" baseline="0" dirty="0" smtClean="0">
              <a:ln>
                <a:noFill/>
              </a:ln>
              <a:solidFill>
                <a:srgbClr val="374050"/>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urządzenia </a:t>
            </a:r>
            <a:r>
              <a:rPr kumimoji="0" lang="pl-PL" b="0" i="0" u="none" strike="noStrike" cap="none" normalizeH="0" baseline="0" dirty="0" err="1" smtClean="0">
                <a:ln>
                  <a:noFill/>
                </a:ln>
                <a:solidFill>
                  <a:srgbClr val="374050"/>
                </a:solidFill>
                <a:effectLst/>
                <a:ea typeface="Times New Roman" pitchFamily="18" charset="0"/>
                <a:cs typeface="Times New Roman" pitchFamily="18" charset="0"/>
              </a:rPr>
              <a:t>proofingowe</a:t>
            </a: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a:t>
            </a:r>
            <a:endParaRPr kumimoji="0" lang="pl-PL" b="0" i="0" u="none" strike="noStrike" cap="none" normalizeH="0" baseline="0" dirty="0" smtClean="0">
              <a:ln>
                <a:noFill/>
              </a:ln>
              <a:solidFill>
                <a:srgbClr val="374050"/>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naświetlarki </a:t>
            </a:r>
            <a:r>
              <a:rPr kumimoji="0" lang="pl-PL" b="0" i="0" u="none" strike="noStrike" cap="none" normalizeH="0" baseline="0" dirty="0" err="1" smtClean="0">
                <a:ln>
                  <a:noFill/>
                </a:ln>
                <a:solidFill>
                  <a:srgbClr val="374050"/>
                </a:solidFill>
                <a:effectLst/>
                <a:ea typeface="Times New Roman" pitchFamily="18" charset="0"/>
                <a:cs typeface="Times New Roman" pitchFamily="18" charset="0"/>
              </a:rPr>
              <a:t>CtF</a:t>
            </a: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 </a:t>
            </a:r>
            <a:r>
              <a:rPr kumimoji="0" lang="pl-PL" b="0" i="0" u="none" strike="noStrike" cap="none" normalizeH="0" baseline="0" dirty="0" err="1" smtClean="0">
                <a:ln>
                  <a:noFill/>
                </a:ln>
                <a:solidFill>
                  <a:srgbClr val="374050"/>
                </a:solidFill>
                <a:effectLst/>
                <a:ea typeface="Times New Roman" pitchFamily="18" charset="0"/>
                <a:cs typeface="Times New Roman" pitchFamily="18" charset="0"/>
              </a:rPr>
              <a:t>CtP</a:t>
            </a: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 lub </a:t>
            </a:r>
            <a:r>
              <a:rPr kumimoji="0" lang="pl-PL" b="0" i="0" u="none" strike="noStrike" cap="none" normalizeH="0" baseline="0" dirty="0" err="1" smtClean="0">
                <a:ln>
                  <a:noFill/>
                </a:ln>
                <a:solidFill>
                  <a:srgbClr val="374050"/>
                </a:solidFill>
                <a:effectLst/>
                <a:ea typeface="Times New Roman" pitchFamily="18" charset="0"/>
                <a:cs typeface="Times New Roman" pitchFamily="18" charset="0"/>
              </a:rPr>
              <a:t>CtCP</a:t>
            </a: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a:t>
            </a:r>
            <a:endParaRPr kumimoji="0" lang="pl-PL" b="0" i="0" u="none" strike="noStrike" cap="none" normalizeH="0" baseline="0" dirty="0" smtClean="0">
              <a:ln>
                <a:noFill/>
              </a:ln>
              <a:solidFill>
                <a:srgbClr val="374050"/>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profesjonalne aparaty cyfrowe,</a:t>
            </a:r>
            <a:endParaRPr kumimoji="0" lang="pl-PL" b="0" i="0" u="none" strike="noStrike" cap="none" normalizeH="0" baseline="0" dirty="0" smtClean="0">
              <a:ln>
                <a:noFill/>
              </a:ln>
              <a:solidFill>
                <a:srgbClr val="374050"/>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b="0" i="0" u="none" strike="noStrike" cap="none" normalizeH="0" baseline="0" dirty="0" smtClean="0">
                <a:ln>
                  <a:noFill/>
                </a:ln>
                <a:solidFill>
                  <a:srgbClr val="374050"/>
                </a:solidFill>
                <a:effectLst/>
                <a:ea typeface="Times New Roman" pitchFamily="18" charset="0"/>
                <a:cs typeface="Times New Roman" pitchFamily="18" charset="0"/>
              </a:rPr>
              <a:t>inne urządzenia w zależności od przeznaczenia systemu (np. ploter tnący, specjalistyczne urządzenia do druku cyfrowego, itp.).</a:t>
            </a:r>
            <a:endParaRPr kumimoji="0" lang="pl-PL"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l-PL"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323528" y="548680"/>
            <a:ext cx="6768752" cy="1508105"/>
          </a:xfrm>
          <a:prstGeom prst="rect">
            <a:avLst/>
          </a:prstGeom>
        </p:spPr>
        <p:txBody>
          <a:bodyPr wrap="square">
            <a:spAutoFit/>
          </a:bodyPr>
          <a:lstStyle/>
          <a:p>
            <a:pPr algn="just"/>
            <a:r>
              <a:rPr lang="pl-PL" sz="2000" b="1" dirty="0" smtClean="0"/>
              <a:t>Prepress</a:t>
            </a:r>
            <a:r>
              <a:rPr lang="pl-PL" dirty="0" smtClean="0"/>
              <a:t> to ogół czynności, które muszą zostać wykonane, aby możliwe było uzyskanie publikacji w postaci reprodukcji w dowolnej formie i na dowolnym medium. Aby publikacja powstała muszą współpracować ze sobą klient, grafik i drukarz.</a:t>
            </a:r>
            <a:endParaRPr lang="de-DE" dirty="0" smtClean="0"/>
          </a:p>
          <a:p>
            <a:pPr algn="just"/>
            <a:endParaRPr lang="pl-PL" dirty="0" smtClean="0"/>
          </a:p>
        </p:txBody>
      </p:sp>
      <p:pic>
        <p:nvPicPr>
          <p:cNvPr id="11270" name="Picture 6" descr="Advantages of Flexo Prepress Solutions"/>
          <p:cNvPicPr>
            <a:picLocks noChangeAspect="1" noChangeArrowheads="1"/>
          </p:cNvPicPr>
          <p:nvPr/>
        </p:nvPicPr>
        <p:blipFill>
          <a:blip r:embed="rId2" cstate="print"/>
          <a:srcRect/>
          <a:stretch>
            <a:fillRect/>
          </a:stretch>
        </p:blipFill>
        <p:spPr bwMode="auto">
          <a:xfrm>
            <a:off x="467544" y="2204864"/>
            <a:ext cx="5040560" cy="3360374"/>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251520" y="692696"/>
            <a:ext cx="7128792" cy="923330"/>
          </a:xfrm>
          <a:prstGeom prst="rect">
            <a:avLst/>
          </a:prstGeom>
          <a:noFill/>
        </p:spPr>
        <p:txBody>
          <a:bodyPr wrap="square" rtlCol="0">
            <a:spAutoFit/>
          </a:bodyPr>
          <a:lstStyle/>
          <a:p>
            <a:pPr algn="just"/>
            <a:r>
              <a:rPr lang="pl-PL" dirty="0" smtClean="0"/>
              <a:t>Przy pomocy systemu DTP można wykonać naprawdę wiele czynności i operacji technicznych np. składanie i łamanie tekstów, reprodukcja elektroniczna, </a:t>
            </a:r>
            <a:r>
              <a:rPr lang="pl-PL" dirty="0" err="1" smtClean="0"/>
              <a:t>proofing</a:t>
            </a:r>
            <a:r>
              <a:rPr lang="pl-PL" dirty="0" smtClean="0"/>
              <a:t>, itp..</a:t>
            </a:r>
            <a:endParaRPr lang="de-DE" dirty="0"/>
          </a:p>
        </p:txBody>
      </p:sp>
      <p:sp>
        <p:nvSpPr>
          <p:cNvPr id="3" name="Prostokąt 2"/>
          <p:cNvSpPr/>
          <p:nvPr/>
        </p:nvSpPr>
        <p:spPr>
          <a:xfrm>
            <a:off x="251520" y="4653136"/>
            <a:ext cx="4572000" cy="1477328"/>
          </a:xfrm>
          <a:prstGeom prst="rect">
            <a:avLst/>
          </a:prstGeom>
        </p:spPr>
        <p:txBody>
          <a:bodyPr>
            <a:spAutoFit/>
          </a:bodyPr>
          <a:lstStyle/>
          <a:p>
            <a:pPr algn="just"/>
            <a:r>
              <a:rPr lang="pl-PL" dirty="0" smtClean="0"/>
              <a:t>Warto wiedzieć, że współczesny grafik DTP może wykonać cały proces tworzenia publikacji, tak naprawdę nie odchodząc od stanowiska, otrzymując przy tym bardzo wysokiej jakości wydruk.</a:t>
            </a:r>
            <a:endParaRPr lang="pl-PL" dirty="0"/>
          </a:p>
        </p:txBody>
      </p:sp>
      <p:pic>
        <p:nvPicPr>
          <p:cNvPr id="32770" name="Picture 2" descr="DTP – db Print Polska"/>
          <p:cNvPicPr>
            <a:picLocks noChangeAspect="1" noChangeArrowheads="1"/>
          </p:cNvPicPr>
          <p:nvPr/>
        </p:nvPicPr>
        <p:blipFill>
          <a:blip r:embed="rId2" cstate="print"/>
          <a:srcRect/>
          <a:stretch>
            <a:fillRect/>
          </a:stretch>
        </p:blipFill>
        <p:spPr bwMode="auto">
          <a:xfrm>
            <a:off x="3203848" y="1844824"/>
            <a:ext cx="3890197" cy="259195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251520" y="476672"/>
            <a:ext cx="7200800" cy="584775"/>
          </a:xfrm>
          <a:prstGeom prst="rect">
            <a:avLst/>
          </a:prstGeom>
        </p:spPr>
        <p:txBody>
          <a:bodyPr wrap="square">
            <a:spAutoFit/>
          </a:bodyPr>
          <a:lstStyle/>
          <a:p>
            <a:pPr algn="ctr"/>
            <a:r>
              <a:rPr lang="pl-PL" sz="3200" b="1" dirty="0" smtClean="0">
                <a:ln w="50800"/>
                <a:solidFill>
                  <a:schemeClr val="bg1">
                    <a:shade val="50000"/>
                  </a:schemeClr>
                </a:solidFill>
              </a:rPr>
              <a:t>Naświetlarki</a:t>
            </a:r>
            <a:endParaRPr lang="de-DE" sz="3200" b="1" dirty="0">
              <a:ln w="50800"/>
              <a:solidFill>
                <a:schemeClr val="bg1">
                  <a:shade val="50000"/>
                </a:schemeClr>
              </a:solidFill>
            </a:endParaRPr>
          </a:p>
        </p:txBody>
      </p:sp>
      <p:sp>
        <p:nvSpPr>
          <p:cNvPr id="3" name="pole tekstowe 2"/>
          <p:cNvSpPr txBox="1"/>
          <p:nvPr/>
        </p:nvSpPr>
        <p:spPr>
          <a:xfrm>
            <a:off x="251520" y="1556792"/>
            <a:ext cx="4320480" cy="3416320"/>
          </a:xfrm>
          <a:prstGeom prst="rect">
            <a:avLst/>
          </a:prstGeom>
          <a:noFill/>
        </p:spPr>
        <p:txBody>
          <a:bodyPr wrap="square" rtlCol="0">
            <a:spAutoFit/>
          </a:bodyPr>
          <a:lstStyle/>
          <a:p>
            <a:r>
              <a:rPr lang="pl-PL" dirty="0" err="1" smtClean="0"/>
              <a:t>CtF</a:t>
            </a:r>
            <a:r>
              <a:rPr lang="pl-PL" dirty="0" smtClean="0"/>
              <a:t> (Computer to Film) – wykonują one formy kopiowe na materiale światłoczułym.</a:t>
            </a:r>
          </a:p>
          <a:p>
            <a:endParaRPr lang="pl-PL" dirty="0" smtClean="0"/>
          </a:p>
          <a:p>
            <a:r>
              <a:rPr lang="pl-PL" dirty="0" err="1" smtClean="0"/>
              <a:t>CtP</a:t>
            </a:r>
            <a:r>
              <a:rPr lang="pl-PL" dirty="0" smtClean="0"/>
              <a:t> (Computer to </a:t>
            </a:r>
            <a:r>
              <a:rPr lang="pl-PL" dirty="0" err="1" smtClean="0"/>
              <a:t>Plate</a:t>
            </a:r>
            <a:r>
              <a:rPr lang="pl-PL" dirty="0" smtClean="0"/>
              <a:t>) – wykonują one naświetlenia bezpośrednio na specjalnych płytach </a:t>
            </a:r>
            <a:r>
              <a:rPr lang="pl-PL" dirty="0" err="1" smtClean="0"/>
              <a:t>CtP</a:t>
            </a:r>
            <a:r>
              <a:rPr lang="pl-PL" dirty="0" smtClean="0"/>
              <a:t> procesowych i bezprocesowych.</a:t>
            </a:r>
          </a:p>
          <a:p>
            <a:endParaRPr lang="pl-PL" dirty="0" smtClean="0"/>
          </a:p>
          <a:p>
            <a:r>
              <a:rPr lang="pl-PL" dirty="0" err="1" smtClean="0"/>
              <a:t>CtCP</a:t>
            </a:r>
            <a:r>
              <a:rPr lang="pl-PL" dirty="0" smtClean="0"/>
              <a:t> (Computer to </a:t>
            </a:r>
            <a:r>
              <a:rPr lang="pl-PL" dirty="0" err="1" smtClean="0"/>
              <a:t>Plate</a:t>
            </a:r>
            <a:r>
              <a:rPr lang="pl-PL" dirty="0" smtClean="0"/>
              <a:t>) – wykonują  one naświetlenia bezpośrednio na konwencjonalnych płytach offsetowych.</a:t>
            </a:r>
            <a:endParaRPr lang="de-DE" dirty="0"/>
          </a:p>
        </p:txBody>
      </p:sp>
      <p:pic>
        <p:nvPicPr>
          <p:cNvPr id="33794" name="Picture 2" descr="https://upload.wikimedia.org/wikipedia/commons/2/2e/Fotonasw_bebnowa.jpg"/>
          <p:cNvPicPr>
            <a:picLocks noChangeAspect="1" noChangeArrowheads="1"/>
          </p:cNvPicPr>
          <p:nvPr/>
        </p:nvPicPr>
        <p:blipFill>
          <a:blip r:embed="rId2" cstate="print"/>
          <a:srcRect/>
          <a:stretch>
            <a:fillRect/>
          </a:stretch>
        </p:blipFill>
        <p:spPr bwMode="auto">
          <a:xfrm>
            <a:off x="5076056" y="1556792"/>
            <a:ext cx="2926785" cy="2995464"/>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2"/>
          <p:cNvSpPr/>
          <p:nvPr/>
        </p:nvSpPr>
        <p:spPr>
          <a:xfrm>
            <a:off x="2555776" y="3044280"/>
            <a:ext cx="2379177" cy="769441"/>
          </a:xfrm>
          <a:prstGeom prst="rect">
            <a:avLst/>
          </a:prstGeom>
        </p:spPr>
        <p:txBody>
          <a:bodyPr wrap="none" anchor="ctr">
            <a:spAutoFit/>
          </a:bodyPr>
          <a:lstStyle/>
          <a:p>
            <a:pPr algn="ctr"/>
            <a:r>
              <a:rPr lang="pl-PL" sz="4400" b="1" dirty="0" smtClean="0">
                <a:ln w="50800"/>
                <a:solidFill>
                  <a:schemeClr val="bg1">
                    <a:shade val="50000"/>
                  </a:schemeClr>
                </a:solidFill>
              </a:rPr>
              <a:t>KONIEC</a:t>
            </a:r>
            <a:endParaRPr lang="de-DE" sz="4400" b="1" dirty="0">
              <a:ln w="50800"/>
              <a:solidFill>
                <a:schemeClr val="bg1">
                  <a:shade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0" y="476672"/>
            <a:ext cx="7452320" cy="58477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l-PL" sz="3200" b="1" dirty="0" smtClean="0">
                <a:ln w="50800"/>
                <a:solidFill>
                  <a:schemeClr val="bg1">
                    <a:shade val="50000"/>
                  </a:schemeClr>
                </a:solidFill>
              </a:rPr>
              <a:t>Etapy procesu prepress</a:t>
            </a:r>
            <a:endParaRPr lang="de-DE" sz="3200" b="1" dirty="0">
              <a:ln w="50800"/>
              <a:solidFill>
                <a:schemeClr val="bg1">
                  <a:shade val="50000"/>
                </a:schemeClr>
              </a:solidFill>
            </a:endParaRPr>
          </a:p>
        </p:txBody>
      </p:sp>
      <p:sp>
        <p:nvSpPr>
          <p:cNvPr id="3" name="Prostokąt 2"/>
          <p:cNvSpPr/>
          <p:nvPr/>
        </p:nvSpPr>
        <p:spPr>
          <a:xfrm>
            <a:off x="683568" y="1484784"/>
            <a:ext cx="4320480" cy="2585323"/>
          </a:xfrm>
          <a:prstGeom prst="rect">
            <a:avLst/>
          </a:prstGeom>
        </p:spPr>
        <p:txBody>
          <a:bodyPr wrap="square">
            <a:spAutoFit/>
          </a:bodyPr>
          <a:lstStyle/>
          <a:p>
            <a:pPr lvl="0">
              <a:buFont typeface="Wingdings" pitchFamily="2" charset="2"/>
              <a:buChar char="§"/>
            </a:pPr>
            <a:r>
              <a:rPr lang="pl-PL" dirty="0" smtClean="0"/>
              <a:t> planowanie </a:t>
            </a:r>
            <a:r>
              <a:rPr lang="pl-PL" dirty="0"/>
              <a:t>technologiczne i techniczne </a:t>
            </a:r>
            <a:r>
              <a:rPr lang="pl-PL" dirty="0" smtClean="0"/>
              <a:t>publikacji,</a:t>
            </a:r>
          </a:p>
          <a:p>
            <a:pPr lvl="0">
              <a:buFont typeface="Wingdings" pitchFamily="2" charset="2"/>
              <a:buChar char="§"/>
            </a:pPr>
            <a:r>
              <a:rPr lang="pl-PL" dirty="0" smtClean="0"/>
              <a:t> przygotowanie </a:t>
            </a:r>
            <a:r>
              <a:rPr lang="pl-PL" dirty="0"/>
              <a:t>materiałów </a:t>
            </a:r>
            <a:r>
              <a:rPr lang="pl-PL" dirty="0" smtClean="0"/>
              <a:t>tekstowych,</a:t>
            </a:r>
          </a:p>
          <a:p>
            <a:pPr lvl="0">
              <a:buFont typeface="Wingdings" pitchFamily="2" charset="2"/>
              <a:buChar char="§"/>
            </a:pPr>
            <a:r>
              <a:rPr lang="pl-PL" dirty="0" smtClean="0"/>
              <a:t> przygotowanie </a:t>
            </a:r>
            <a:r>
              <a:rPr lang="pl-PL" dirty="0"/>
              <a:t>materiałów </a:t>
            </a:r>
            <a:r>
              <a:rPr lang="pl-PL" dirty="0" smtClean="0"/>
              <a:t>ilustracyjnych,</a:t>
            </a:r>
          </a:p>
          <a:p>
            <a:pPr lvl="0">
              <a:buFont typeface="Wingdings" pitchFamily="2" charset="2"/>
              <a:buChar char="§"/>
            </a:pPr>
            <a:r>
              <a:rPr lang="pl-PL" dirty="0"/>
              <a:t> wykonanie impozycji i </a:t>
            </a:r>
            <a:r>
              <a:rPr lang="pl-PL" dirty="0" smtClean="0"/>
              <a:t>proofingu,</a:t>
            </a:r>
          </a:p>
          <a:p>
            <a:pPr lvl="0">
              <a:buFont typeface="Wingdings" pitchFamily="2" charset="2"/>
              <a:buChar char="§"/>
            </a:pPr>
            <a:r>
              <a:rPr lang="pl-PL" dirty="0"/>
              <a:t>  naświetlanie form kopiowych, drukowych lub wykonywanie wydruków </a:t>
            </a:r>
            <a:r>
              <a:rPr lang="pl-PL" dirty="0" smtClean="0"/>
              <a:t>cyfrowych.</a:t>
            </a:r>
            <a:endParaRPr lang="pl-PL" dirty="0"/>
          </a:p>
        </p:txBody>
      </p:sp>
      <p:pic>
        <p:nvPicPr>
          <p:cNvPr id="5" name="Picture 4" descr="Computer-to-Plate Prepress Systems for All Press Sizes - Screen Europe"/>
          <p:cNvPicPr>
            <a:picLocks noChangeAspect="1" noChangeArrowheads="1"/>
          </p:cNvPicPr>
          <p:nvPr/>
        </p:nvPicPr>
        <p:blipFill>
          <a:blip r:embed="rId2" cstate="print"/>
          <a:srcRect/>
          <a:stretch>
            <a:fillRect/>
          </a:stretch>
        </p:blipFill>
        <p:spPr bwMode="auto">
          <a:xfrm>
            <a:off x="755575" y="4437112"/>
            <a:ext cx="3053833" cy="1584176"/>
          </a:xfrm>
          <a:prstGeom prst="rect">
            <a:avLst/>
          </a:prstGeom>
          <a:noFill/>
        </p:spPr>
      </p:pic>
      <p:pic>
        <p:nvPicPr>
          <p:cNvPr id="10242" name="Picture 2" descr="lamanie-tekstu - Blog WeLearning"/>
          <p:cNvPicPr>
            <a:picLocks noChangeAspect="1" noChangeArrowheads="1"/>
          </p:cNvPicPr>
          <p:nvPr/>
        </p:nvPicPr>
        <p:blipFill>
          <a:blip r:embed="rId3" cstate="print"/>
          <a:srcRect/>
          <a:stretch>
            <a:fillRect/>
          </a:stretch>
        </p:blipFill>
        <p:spPr bwMode="auto">
          <a:xfrm>
            <a:off x="5148064" y="1700808"/>
            <a:ext cx="2563922" cy="252028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0" y="476672"/>
            <a:ext cx="7452320" cy="1077218"/>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l-PL" sz="3200" b="1" dirty="0">
                <a:ln w="50800"/>
                <a:solidFill>
                  <a:schemeClr val="bg1">
                    <a:shade val="50000"/>
                  </a:schemeClr>
                </a:solidFill>
              </a:rPr>
              <a:t>P</a:t>
            </a:r>
            <a:r>
              <a:rPr lang="pl-PL" sz="3200" b="1" dirty="0" smtClean="0">
                <a:ln w="50800"/>
                <a:solidFill>
                  <a:schemeClr val="bg1">
                    <a:shade val="50000"/>
                  </a:schemeClr>
                </a:solidFill>
              </a:rPr>
              <a:t>lanowanie technologiczne i techniczne publikacji</a:t>
            </a:r>
            <a:endParaRPr lang="de-DE" sz="3200" b="1" dirty="0">
              <a:ln w="50800"/>
              <a:solidFill>
                <a:schemeClr val="bg1">
                  <a:shade val="50000"/>
                </a:schemeClr>
              </a:solidFill>
            </a:endParaRPr>
          </a:p>
        </p:txBody>
      </p:sp>
      <p:sp>
        <p:nvSpPr>
          <p:cNvPr id="3" name="Prostokąt 2"/>
          <p:cNvSpPr/>
          <p:nvPr/>
        </p:nvSpPr>
        <p:spPr>
          <a:xfrm>
            <a:off x="467544" y="1844824"/>
            <a:ext cx="4572000" cy="1754326"/>
          </a:xfrm>
          <a:prstGeom prst="rect">
            <a:avLst/>
          </a:prstGeom>
        </p:spPr>
        <p:txBody>
          <a:bodyPr>
            <a:spAutoFit/>
          </a:bodyPr>
          <a:lstStyle/>
          <a:p>
            <a:pPr algn="just"/>
            <a:r>
              <a:rPr lang="pl-PL" dirty="0"/>
              <a:t>Faza planowania technologicznego produkcji pomimo, że odbywa się jeszcze przed jej rozpoczęciem ma kluczową rolę w procesie technologicznym, rzutuje bezpośrednio na jakość, koszt wykonania, termin wykonania, </a:t>
            </a:r>
            <a:r>
              <a:rPr lang="pl-PL" dirty="0" smtClean="0"/>
              <a:t>itp.. </a:t>
            </a:r>
            <a:endParaRPr lang="de-DE" dirty="0"/>
          </a:p>
        </p:txBody>
      </p:sp>
      <p:pic>
        <p:nvPicPr>
          <p:cNvPr id="8194" name="Picture 2" descr="Planowanie produkcji zintegrowane, jak dobrze zrobić plan produkcyjny"/>
          <p:cNvPicPr>
            <a:picLocks noChangeAspect="1" noChangeArrowheads="1"/>
          </p:cNvPicPr>
          <p:nvPr/>
        </p:nvPicPr>
        <p:blipFill>
          <a:blip r:embed="rId2" cstate="print"/>
          <a:srcRect/>
          <a:stretch>
            <a:fillRect/>
          </a:stretch>
        </p:blipFill>
        <p:spPr bwMode="auto">
          <a:xfrm>
            <a:off x="2411760" y="3717032"/>
            <a:ext cx="3310209" cy="220838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395536" y="908720"/>
            <a:ext cx="6696744" cy="3970318"/>
          </a:xfrm>
          <a:prstGeom prst="rect">
            <a:avLst/>
          </a:prstGeom>
          <a:noFill/>
        </p:spPr>
        <p:txBody>
          <a:bodyPr wrap="square" rtlCol="0">
            <a:spAutoFit/>
          </a:bodyPr>
          <a:lstStyle/>
          <a:p>
            <a:pPr algn="just"/>
            <a:r>
              <a:rPr lang="pl-PL" dirty="0"/>
              <a:t>Technolog planując produkcję i sporządzając dokumentację technologiczną wykonuje m.in. następujące czynności</a:t>
            </a:r>
            <a:r>
              <a:rPr lang="pl-PL" dirty="0" smtClean="0"/>
              <a:t>:</a:t>
            </a:r>
          </a:p>
          <a:p>
            <a:endParaRPr lang="pl-PL" dirty="0"/>
          </a:p>
          <a:p>
            <a:pPr>
              <a:buFont typeface="Wingdings" pitchFamily="2" charset="2"/>
              <a:buChar char="§"/>
            </a:pPr>
            <a:r>
              <a:rPr lang="pl-PL" dirty="0"/>
              <a:t> ustala parametry produktu poligraficznego,</a:t>
            </a:r>
          </a:p>
          <a:p>
            <a:pPr>
              <a:buFont typeface="Wingdings" pitchFamily="2" charset="2"/>
              <a:buChar char="§"/>
            </a:pPr>
            <a:r>
              <a:rPr lang="pl-PL" dirty="0"/>
              <a:t> </a:t>
            </a:r>
            <a:r>
              <a:rPr lang="pl-PL" dirty="0" smtClean="0"/>
              <a:t>wybiera </a:t>
            </a:r>
            <a:r>
              <a:rPr lang="pl-PL" dirty="0"/>
              <a:t>najbardziej optymalny sposób wykonania wyrobu,</a:t>
            </a:r>
          </a:p>
          <a:p>
            <a:pPr>
              <a:buFont typeface="Wingdings" pitchFamily="2" charset="2"/>
              <a:buChar char="§"/>
            </a:pPr>
            <a:r>
              <a:rPr lang="pl-PL" dirty="0"/>
              <a:t> dobiera materiały do produkcji </a:t>
            </a:r>
            <a:r>
              <a:rPr lang="pl-PL" dirty="0" smtClean="0"/>
              <a:t>wyrobu i  oblicza zapotrzebowanie materiałowe,</a:t>
            </a:r>
            <a:endParaRPr lang="pl-PL" dirty="0"/>
          </a:p>
          <a:p>
            <a:pPr>
              <a:buFont typeface="Wingdings" pitchFamily="2" charset="2"/>
              <a:buChar char="§"/>
            </a:pPr>
            <a:r>
              <a:rPr lang="pl-PL" dirty="0"/>
              <a:t> określa technologię sporządzenia form kopiowych oraz </a:t>
            </a:r>
            <a:r>
              <a:rPr lang="pl-PL" dirty="0" smtClean="0"/>
              <a:t>	drukowych</a:t>
            </a:r>
            <a:r>
              <a:rPr lang="pl-PL" dirty="0"/>
              <a:t>,</a:t>
            </a:r>
          </a:p>
          <a:p>
            <a:pPr>
              <a:buFont typeface="Wingdings" pitchFamily="2" charset="2"/>
              <a:buChar char="§"/>
            </a:pPr>
            <a:r>
              <a:rPr lang="pl-PL" dirty="0"/>
              <a:t> dobiera technikę </a:t>
            </a:r>
            <a:r>
              <a:rPr lang="pl-PL" dirty="0" smtClean="0"/>
              <a:t>drukowania i maszynę drukującą,</a:t>
            </a:r>
            <a:endParaRPr lang="pl-PL" dirty="0"/>
          </a:p>
          <a:p>
            <a:pPr>
              <a:buFont typeface="Wingdings" pitchFamily="2" charset="2"/>
              <a:buChar char="§"/>
            </a:pPr>
            <a:r>
              <a:rPr lang="pl-PL" dirty="0"/>
              <a:t> </a:t>
            </a:r>
            <a:r>
              <a:rPr lang="pl-PL" dirty="0" smtClean="0"/>
              <a:t>dobiera </a:t>
            </a:r>
            <a:r>
              <a:rPr lang="pl-PL" dirty="0"/>
              <a:t>maszyny introligatorskie i wykończające druki,</a:t>
            </a:r>
          </a:p>
          <a:p>
            <a:pPr>
              <a:buFont typeface="Wingdings" pitchFamily="2" charset="2"/>
              <a:buChar char="§"/>
            </a:pPr>
            <a:r>
              <a:rPr lang="pl-PL" dirty="0" smtClean="0"/>
              <a:t> szacuje </a:t>
            </a:r>
            <a:r>
              <a:rPr lang="pl-PL" dirty="0"/>
              <a:t>czas produkcji wyrobu,</a:t>
            </a:r>
          </a:p>
          <a:p>
            <a:pPr>
              <a:buFont typeface="Wingdings" pitchFamily="2" charset="2"/>
              <a:buChar char="§"/>
            </a:pPr>
            <a:r>
              <a:rPr lang="pl-PL" dirty="0"/>
              <a:t> </a:t>
            </a:r>
            <a:r>
              <a:rPr lang="pl-PL" dirty="0" smtClean="0"/>
              <a:t>dokonuje </a:t>
            </a:r>
            <a:r>
              <a:rPr lang="pl-PL" dirty="0"/>
              <a:t>wstępnej i końcowej </a:t>
            </a:r>
            <a:r>
              <a:rPr lang="pl-PL" dirty="0" smtClean="0"/>
              <a:t>kalkulacji kosztów produkcji.</a:t>
            </a:r>
            <a:endParaRPr lang="pl-PL" dirty="0"/>
          </a:p>
          <a:p>
            <a:endParaRPr lang="de-D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0" y="476672"/>
            <a:ext cx="7452320" cy="1077218"/>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l-PL" sz="3200" b="1" dirty="0">
                <a:ln w="50800"/>
                <a:solidFill>
                  <a:schemeClr val="bg1">
                    <a:shade val="50000"/>
                  </a:schemeClr>
                </a:solidFill>
              </a:rPr>
              <a:t>P</a:t>
            </a:r>
            <a:r>
              <a:rPr lang="pl-PL" sz="3200" b="1" dirty="0" smtClean="0">
                <a:ln w="50800"/>
                <a:solidFill>
                  <a:schemeClr val="bg1">
                    <a:shade val="50000"/>
                  </a:schemeClr>
                </a:solidFill>
              </a:rPr>
              <a:t>rzygotowanie materiałów tekstowych</a:t>
            </a:r>
            <a:endParaRPr lang="de-DE" sz="3200" b="1" dirty="0">
              <a:ln w="50800"/>
              <a:solidFill>
                <a:schemeClr val="bg1">
                  <a:shade val="50000"/>
                </a:schemeClr>
              </a:solidFill>
            </a:endParaRPr>
          </a:p>
        </p:txBody>
      </p:sp>
      <p:sp>
        <p:nvSpPr>
          <p:cNvPr id="3" name="Prostokąt 2"/>
          <p:cNvSpPr/>
          <p:nvPr/>
        </p:nvSpPr>
        <p:spPr>
          <a:xfrm>
            <a:off x="467544" y="1772816"/>
            <a:ext cx="7704856" cy="2308324"/>
          </a:xfrm>
          <a:prstGeom prst="rect">
            <a:avLst/>
          </a:prstGeom>
        </p:spPr>
        <p:txBody>
          <a:bodyPr wrap="square">
            <a:spAutoFit/>
          </a:bodyPr>
          <a:lstStyle/>
          <a:p>
            <a:pPr algn="just"/>
            <a:r>
              <a:rPr lang="pl-PL" dirty="0" smtClean="0"/>
              <a:t>Na obecnym poziomie rozwoju technologii poligraficznej używa się praktyczne tylko składu komputerowego, który jest częścią systemu DTP. Obecnie pracę zecera i retuszera przejmuje grafik. Praktycznie jedna osoba może przygotować od początku do końca wzorzec publikacji. </a:t>
            </a:r>
          </a:p>
          <a:p>
            <a:pPr algn="just"/>
            <a:r>
              <a:rPr lang="pl-PL" dirty="0" smtClean="0"/>
              <a:t>Program, który umożliwia składanie i obróbkę tekstu, nazywany jest edytorem tekstu. Natomiast program do łamania publikacji umożliwia nam utworzenie bardziej skomplikowanych kompozycji składających się z tekstu i ilustracji oraz posiada więcej zaawansowanych funkcji. </a:t>
            </a:r>
            <a:endParaRPr lang="de-DE" dirty="0"/>
          </a:p>
        </p:txBody>
      </p:sp>
      <p:pic>
        <p:nvPicPr>
          <p:cNvPr id="13314" name="Picture 2" descr="O firmie - Wrocław - Comex"/>
          <p:cNvPicPr>
            <a:picLocks noChangeAspect="1" noChangeArrowheads="1"/>
          </p:cNvPicPr>
          <p:nvPr/>
        </p:nvPicPr>
        <p:blipFill>
          <a:blip r:embed="rId2" cstate="print"/>
          <a:srcRect/>
          <a:stretch>
            <a:fillRect/>
          </a:stretch>
        </p:blipFill>
        <p:spPr bwMode="auto">
          <a:xfrm>
            <a:off x="2771800" y="4365104"/>
            <a:ext cx="2857500" cy="209550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179512" y="476672"/>
            <a:ext cx="7272808" cy="584775"/>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pl-PL" sz="3200" b="1" dirty="0" smtClean="0">
                <a:ln w="50800"/>
                <a:solidFill>
                  <a:schemeClr val="bg1">
                    <a:shade val="50000"/>
                  </a:schemeClr>
                </a:solidFill>
              </a:rPr>
              <a:t>Łamanie tekstów</a:t>
            </a:r>
            <a:endParaRPr lang="de-DE" sz="3200" b="1" dirty="0">
              <a:ln w="50800"/>
              <a:solidFill>
                <a:schemeClr val="bg1">
                  <a:shade val="50000"/>
                </a:schemeClr>
              </a:solidFill>
            </a:endParaRPr>
          </a:p>
        </p:txBody>
      </p:sp>
      <p:sp>
        <p:nvSpPr>
          <p:cNvPr id="3" name="Prostokąt 2"/>
          <p:cNvSpPr/>
          <p:nvPr/>
        </p:nvSpPr>
        <p:spPr>
          <a:xfrm>
            <a:off x="251520" y="1124744"/>
            <a:ext cx="7416824" cy="2585323"/>
          </a:xfrm>
          <a:prstGeom prst="rect">
            <a:avLst/>
          </a:prstGeom>
        </p:spPr>
        <p:txBody>
          <a:bodyPr wrap="square">
            <a:spAutoFit/>
          </a:bodyPr>
          <a:lstStyle/>
          <a:p>
            <a:pPr algn="just"/>
            <a:r>
              <a:rPr lang="pl-PL" dirty="0" smtClean="0"/>
              <a:t>Łamanie tekstu to kolejny etap przygotowalni, który polega na obróbce wlanego wcześniej do programu graficznego tekstu. Osoba wykonująca czynność łamania tekstu musi ułożyć tekst w szpaltach, zaprojektować czcionkę, wykonać grafiki pagin górnych oraz dolnych, wlać zdjęcia, dokonać podziału wyrazów i wkomponować w treść zdjęcia. Termin łamanie tekstu dotyczy wydawnictw książkowych lub gazetowych, czyli takich, które zawierają przede wszystkim słowo pisane. Nie stosuje się go natomiast do mniejszych form typu ulotka czy plakat, tam mówi się o projektowaniu materiału.</a:t>
            </a:r>
            <a:endParaRPr lang="de-DE" dirty="0"/>
          </a:p>
        </p:txBody>
      </p:sp>
      <p:pic>
        <p:nvPicPr>
          <p:cNvPr id="13314" name="Picture 2" descr="Skład i łamanie tekstu książek | Studio Grafpa"/>
          <p:cNvPicPr>
            <a:picLocks noChangeAspect="1" noChangeArrowheads="1"/>
          </p:cNvPicPr>
          <p:nvPr/>
        </p:nvPicPr>
        <p:blipFill>
          <a:blip r:embed="rId2" cstate="print"/>
          <a:srcRect t="-1890" b="5501"/>
          <a:stretch>
            <a:fillRect/>
          </a:stretch>
        </p:blipFill>
        <p:spPr bwMode="auto">
          <a:xfrm>
            <a:off x="2195736" y="3789040"/>
            <a:ext cx="3384375" cy="263608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251520" y="476672"/>
            <a:ext cx="7200800" cy="1077218"/>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l-PL" sz="3200" b="1" dirty="0">
                <a:ln w="50800"/>
                <a:solidFill>
                  <a:schemeClr val="bg1">
                    <a:shade val="50000"/>
                  </a:schemeClr>
                </a:solidFill>
              </a:rPr>
              <a:t>P</a:t>
            </a:r>
            <a:r>
              <a:rPr lang="pl-PL" sz="3200" b="1" dirty="0" smtClean="0">
                <a:ln w="50800"/>
                <a:solidFill>
                  <a:schemeClr val="bg1">
                    <a:shade val="50000"/>
                  </a:schemeClr>
                </a:solidFill>
              </a:rPr>
              <a:t>rzygotowanie materiałów ilustracyjnych</a:t>
            </a:r>
            <a:endParaRPr lang="de-DE" sz="3200" b="1" dirty="0">
              <a:ln w="50800"/>
              <a:solidFill>
                <a:schemeClr val="bg1">
                  <a:shade val="50000"/>
                </a:schemeClr>
              </a:solidFill>
            </a:endParaRPr>
          </a:p>
        </p:txBody>
      </p:sp>
      <p:sp>
        <p:nvSpPr>
          <p:cNvPr id="3" name="pole tekstowe 2"/>
          <p:cNvSpPr txBox="1"/>
          <p:nvPr/>
        </p:nvSpPr>
        <p:spPr>
          <a:xfrm>
            <a:off x="179512" y="5013176"/>
            <a:ext cx="4752528" cy="1200329"/>
          </a:xfrm>
          <a:prstGeom prst="rect">
            <a:avLst/>
          </a:prstGeom>
          <a:noFill/>
        </p:spPr>
        <p:txBody>
          <a:bodyPr wrap="square" rtlCol="0">
            <a:spAutoFit/>
          </a:bodyPr>
          <a:lstStyle/>
          <a:p>
            <a:r>
              <a:rPr lang="pl-PL" dirty="0" smtClean="0"/>
              <a:t>W poligrafii istnieją dwa rodzaje reprodukcji:</a:t>
            </a:r>
          </a:p>
          <a:p>
            <a:endParaRPr lang="pl-PL" dirty="0" smtClean="0"/>
          </a:p>
          <a:p>
            <a:pPr lvl="1">
              <a:buFont typeface="Wingdings" pitchFamily="2" charset="2"/>
              <a:buChar char="§"/>
            </a:pPr>
            <a:r>
              <a:rPr lang="pl-PL" dirty="0" smtClean="0"/>
              <a:t>Fotoreprodukcja,</a:t>
            </a:r>
          </a:p>
          <a:p>
            <a:pPr lvl="1">
              <a:buFont typeface="Wingdings" pitchFamily="2" charset="2"/>
              <a:buChar char="§"/>
            </a:pPr>
            <a:r>
              <a:rPr lang="pl-PL" dirty="0" smtClean="0"/>
              <a:t>Reprodukcja elektroniczna. </a:t>
            </a:r>
          </a:p>
        </p:txBody>
      </p:sp>
      <p:sp>
        <p:nvSpPr>
          <p:cNvPr id="4" name="Prostokąt 3"/>
          <p:cNvSpPr/>
          <p:nvPr/>
        </p:nvSpPr>
        <p:spPr>
          <a:xfrm>
            <a:off x="251520" y="1844824"/>
            <a:ext cx="7200800" cy="2862322"/>
          </a:xfrm>
          <a:prstGeom prst="rect">
            <a:avLst/>
          </a:prstGeom>
        </p:spPr>
        <p:txBody>
          <a:bodyPr wrap="square">
            <a:spAutoFit/>
          </a:bodyPr>
          <a:lstStyle/>
          <a:p>
            <a:pPr algn="just"/>
            <a:r>
              <a:rPr lang="pl-PL" dirty="0"/>
              <a:t>Oryginał w poligrafii jest elementem wyjściowym dla procesu reprodukcji. Istnieją różne rodzaje oryginałów, a zadaniem reprodukcji poligraficznej jest dostosowanie oryginałów o różnych właściwościach do formy umożliwiającej </a:t>
            </a:r>
            <a:r>
              <a:rPr lang="pl-PL" dirty="0" smtClean="0"/>
              <a:t>użycie ich w publikacji. Oryginały dzieli się na:</a:t>
            </a:r>
          </a:p>
          <a:p>
            <a:endParaRPr lang="pl-PL" dirty="0" smtClean="0"/>
          </a:p>
          <a:p>
            <a:pPr lvl="1">
              <a:buFont typeface="Wingdings" pitchFamily="2" charset="2"/>
              <a:buChar char="§"/>
            </a:pPr>
            <a:r>
              <a:rPr lang="pl-PL" dirty="0"/>
              <a:t> </a:t>
            </a:r>
            <a:r>
              <a:rPr lang="pl-PL" dirty="0" smtClean="0"/>
              <a:t>jedno- lub wielotonalne,</a:t>
            </a:r>
          </a:p>
          <a:p>
            <a:pPr lvl="1">
              <a:buFont typeface="Wingdings" pitchFamily="2" charset="2"/>
              <a:buChar char="§"/>
            </a:pPr>
            <a:r>
              <a:rPr lang="pl-PL" dirty="0" smtClean="0"/>
              <a:t> jedno- i wielobarwne,</a:t>
            </a:r>
          </a:p>
          <a:p>
            <a:pPr lvl="1">
              <a:buFont typeface="Wingdings" pitchFamily="2" charset="2"/>
              <a:buChar char="§"/>
            </a:pPr>
            <a:r>
              <a:rPr lang="pl-PL" dirty="0" smtClean="0"/>
              <a:t> przezroczyste i nieprzezroczyste,</a:t>
            </a:r>
          </a:p>
          <a:p>
            <a:pPr lvl="1">
              <a:buFont typeface="Wingdings" pitchFamily="2" charset="2"/>
              <a:buChar char="§"/>
            </a:pPr>
            <a:r>
              <a:rPr lang="pl-PL" dirty="0" smtClean="0"/>
              <a:t> pozytywowe i negatywowe.</a:t>
            </a:r>
            <a:endParaRPr lang="de-D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Jak narysować kota - prosta instrukcja w 5ciu krokach"/>
          <p:cNvPicPr>
            <a:picLocks noChangeAspect="1" noChangeArrowheads="1"/>
          </p:cNvPicPr>
          <p:nvPr/>
        </p:nvPicPr>
        <p:blipFill>
          <a:blip r:embed="rId2" cstate="print"/>
          <a:srcRect/>
          <a:stretch>
            <a:fillRect/>
          </a:stretch>
        </p:blipFill>
        <p:spPr bwMode="auto">
          <a:xfrm>
            <a:off x="467544" y="260648"/>
            <a:ext cx="2736304" cy="2736304"/>
          </a:xfrm>
          <a:prstGeom prst="rect">
            <a:avLst/>
          </a:prstGeom>
          <a:noFill/>
        </p:spPr>
      </p:pic>
      <p:sp>
        <p:nvSpPr>
          <p:cNvPr id="3" name="pole tekstowe 2"/>
          <p:cNvSpPr txBox="1"/>
          <p:nvPr/>
        </p:nvSpPr>
        <p:spPr>
          <a:xfrm>
            <a:off x="251520" y="3068960"/>
            <a:ext cx="3168352" cy="307777"/>
          </a:xfrm>
          <a:prstGeom prst="rect">
            <a:avLst/>
          </a:prstGeom>
          <a:noFill/>
        </p:spPr>
        <p:txBody>
          <a:bodyPr wrap="square" rtlCol="0">
            <a:spAutoFit/>
          </a:bodyPr>
          <a:lstStyle/>
          <a:p>
            <a:pPr algn="ctr"/>
            <a:r>
              <a:rPr lang="pl-PL" sz="1400" dirty="0" smtClean="0"/>
              <a:t>Oryginał jednotonalny-jednobarwny</a:t>
            </a:r>
            <a:endParaRPr lang="de-DE" sz="1400" dirty="0"/>
          </a:p>
        </p:txBody>
      </p:sp>
      <p:pic>
        <p:nvPicPr>
          <p:cNvPr id="44036" name="Picture 4" descr="kredki faber castell rysunek - Katarzyna Duda"/>
          <p:cNvPicPr>
            <a:picLocks noChangeAspect="1" noChangeArrowheads="1"/>
          </p:cNvPicPr>
          <p:nvPr/>
        </p:nvPicPr>
        <p:blipFill>
          <a:blip r:embed="rId3" cstate="print"/>
          <a:srcRect/>
          <a:stretch>
            <a:fillRect/>
          </a:stretch>
        </p:blipFill>
        <p:spPr bwMode="auto">
          <a:xfrm>
            <a:off x="3851920" y="260648"/>
            <a:ext cx="1425158" cy="2736304"/>
          </a:xfrm>
          <a:prstGeom prst="rect">
            <a:avLst/>
          </a:prstGeom>
          <a:noFill/>
        </p:spPr>
      </p:pic>
      <p:sp>
        <p:nvSpPr>
          <p:cNvPr id="5" name="pole tekstowe 4"/>
          <p:cNvSpPr txBox="1"/>
          <p:nvPr/>
        </p:nvSpPr>
        <p:spPr>
          <a:xfrm>
            <a:off x="5508104" y="1412776"/>
            <a:ext cx="2016224" cy="523220"/>
          </a:xfrm>
          <a:prstGeom prst="rect">
            <a:avLst/>
          </a:prstGeom>
          <a:noFill/>
        </p:spPr>
        <p:txBody>
          <a:bodyPr wrap="square" rtlCol="0">
            <a:spAutoFit/>
          </a:bodyPr>
          <a:lstStyle/>
          <a:p>
            <a:pPr algn="ctr"/>
            <a:r>
              <a:rPr lang="pl-PL" sz="1400" dirty="0" smtClean="0"/>
              <a:t>Oryginał jednotonalny-wielobarwny</a:t>
            </a:r>
            <a:endParaRPr lang="de-DE" sz="1400" dirty="0"/>
          </a:p>
        </p:txBody>
      </p:sp>
      <p:pic>
        <p:nvPicPr>
          <p:cNvPr id="44038" name="Picture 6" descr="Odbitki czarno-białe – Fotografie Jerzego"/>
          <p:cNvPicPr>
            <a:picLocks noChangeAspect="1" noChangeArrowheads="1"/>
          </p:cNvPicPr>
          <p:nvPr/>
        </p:nvPicPr>
        <p:blipFill>
          <a:blip r:embed="rId4" cstate="print"/>
          <a:srcRect l="6300" t="5906" r="5501" b="9931"/>
          <a:stretch>
            <a:fillRect/>
          </a:stretch>
        </p:blipFill>
        <p:spPr bwMode="auto">
          <a:xfrm>
            <a:off x="683568" y="3717032"/>
            <a:ext cx="2232248" cy="2272110"/>
          </a:xfrm>
          <a:prstGeom prst="rect">
            <a:avLst/>
          </a:prstGeom>
          <a:noFill/>
        </p:spPr>
      </p:pic>
      <p:sp>
        <p:nvSpPr>
          <p:cNvPr id="7" name="pole tekstowe 6"/>
          <p:cNvSpPr txBox="1"/>
          <p:nvPr/>
        </p:nvSpPr>
        <p:spPr>
          <a:xfrm>
            <a:off x="251520" y="6093296"/>
            <a:ext cx="3024336" cy="307777"/>
          </a:xfrm>
          <a:prstGeom prst="rect">
            <a:avLst/>
          </a:prstGeom>
          <a:noFill/>
        </p:spPr>
        <p:txBody>
          <a:bodyPr wrap="square" rtlCol="0">
            <a:spAutoFit/>
          </a:bodyPr>
          <a:lstStyle/>
          <a:p>
            <a:pPr algn="ctr"/>
            <a:r>
              <a:rPr lang="pl-PL" sz="1400" dirty="0" smtClean="0"/>
              <a:t>Oryginał wielotonalny-jednobarwny</a:t>
            </a:r>
            <a:endParaRPr lang="de-DE" sz="1400" dirty="0"/>
          </a:p>
        </p:txBody>
      </p:sp>
      <p:pic>
        <p:nvPicPr>
          <p:cNvPr id="44040" name="Picture 8" descr="Bardzo kolorowe zdjęcia Julii Banaś - Swiatobrazu.pl"/>
          <p:cNvPicPr>
            <a:picLocks noChangeAspect="1" noChangeArrowheads="1"/>
          </p:cNvPicPr>
          <p:nvPr/>
        </p:nvPicPr>
        <p:blipFill>
          <a:blip r:embed="rId5" cstate="print"/>
          <a:srcRect/>
          <a:stretch>
            <a:fillRect/>
          </a:stretch>
        </p:blipFill>
        <p:spPr bwMode="auto">
          <a:xfrm>
            <a:off x="3851920" y="3140968"/>
            <a:ext cx="2994391" cy="2016224"/>
          </a:xfrm>
          <a:prstGeom prst="rect">
            <a:avLst/>
          </a:prstGeom>
          <a:noFill/>
        </p:spPr>
      </p:pic>
      <p:sp>
        <p:nvSpPr>
          <p:cNvPr id="9" name="pole tekstowe 8"/>
          <p:cNvSpPr txBox="1"/>
          <p:nvPr/>
        </p:nvSpPr>
        <p:spPr>
          <a:xfrm>
            <a:off x="3563888" y="5229200"/>
            <a:ext cx="3528392" cy="307777"/>
          </a:xfrm>
          <a:prstGeom prst="rect">
            <a:avLst/>
          </a:prstGeom>
          <a:noFill/>
        </p:spPr>
        <p:txBody>
          <a:bodyPr wrap="square" rtlCol="0">
            <a:spAutoFit/>
          </a:bodyPr>
          <a:lstStyle/>
          <a:p>
            <a:pPr algn="ctr"/>
            <a:r>
              <a:rPr lang="pl-PL" sz="1400" dirty="0" smtClean="0"/>
              <a:t>Oryginał wielotonalny-wielobarwny</a:t>
            </a:r>
            <a:endParaRPr lang="de-DE" sz="1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zny">
  <a:themeElements>
    <a:clrScheme name="Niestandardowy 5">
      <a:dk1>
        <a:srgbClr val="666666"/>
      </a:dk1>
      <a:lt1>
        <a:srgbClr val="363636"/>
      </a:lt1>
      <a:dk2>
        <a:srgbClr val="D9D9D9"/>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 klasyczny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zny">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729</TotalTime>
  <Words>849</Words>
  <Application>Microsoft Office PowerPoint</Application>
  <PresentationFormat>Pokaz na ekranie (4:3)</PresentationFormat>
  <Paragraphs>94</Paragraphs>
  <Slides>22</Slides>
  <Notes>0</Notes>
  <HiddenSlides>0</HiddenSlides>
  <MMClips>0</MMClips>
  <ScaleCrop>false</ScaleCrop>
  <HeadingPairs>
    <vt:vector size="4" baseType="variant">
      <vt:variant>
        <vt:lpstr>Motyw</vt:lpstr>
      </vt:variant>
      <vt:variant>
        <vt:i4>1</vt:i4>
      </vt:variant>
      <vt:variant>
        <vt:lpstr>Tytuły slajdów</vt:lpstr>
      </vt:variant>
      <vt:variant>
        <vt:i4>22</vt:i4>
      </vt:variant>
    </vt:vector>
  </HeadingPairs>
  <TitlesOfParts>
    <vt:vector size="23" baseType="lpstr">
      <vt:lpstr>Techniczny</vt:lpstr>
      <vt:lpstr>Slajd 1</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lpstr>Slajd 20</vt:lpstr>
      <vt:lpstr>Slajd 21</vt:lpstr>
      <vt:lpstr>Slajd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Grzegorz</dc:creator>
  <cp:lastModifiedBy>admin</cp:lastModifiedBy>
  <cp:revision>50</cp:revision>
  <dcterms:created xsi:type="dcterms:W3CDTF">2021-10-16T09:33:29Z</dcterms:created>
  <dcterms:modified xsi:type="dcterms:W3CDTF">2022-06-22T06:22:52Z</dcterms:modified>
</cp:coreProperties>
</file>